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9"/>
  </p:notesMasterIdLst>
  <p:sldIdLst>
    <p:sldId id="256" r:id="rId2"/>
    <p:sldId id="390" r:id="rId3"/>
    <p:sldId id="257" r:id="rId4"/>
    <p:sldId id="258" r:id="rId5"/>
    <p:sldId id="380" r:id="rId6"/>
    <p:sldId id="259" r:id="rId7"/>
    <p:sldId id="260" r:id="rId8"/>
    <p:sldId id="281" r:id="rId9"/>
    <p:sldId id="261" r:id="rId10"/>
    <p:sldId id="381" r:id="rId11"/>
    <p:sldId id="262" r:id="rId12"/>
    <p:sldId id="263" r:id="rId13"/>
    <p:sldId id="295" r:id="rId14"/>
    <p:sldId id="264" r:id="rId15"/>
    <p:sldId id="382" r:id="rId16"/>
    <p:sldId id="265" r:id="rId17"/>
    <p:sldId id="266" r:id="rId18"/>
    <p:sldId id="282" r:id="rId19"/>
    <p:sldId id="267" r:id="rId20"/>
    <p:sldId id="383" r:id="rId21"/>
    <p:sldId id="268" r:id="rId22"/>
    <p:sldId id="269" r:id="rId23"/>
    <p:sldId id="272" r:id="rId24"/>
    <p:sldId id="273" r:id="rId25"/>
    <p:sldId id="384" r:id="rId26"/>
    <p:sldId id="274" r:id="rId27"/>
    <p:sldId id="275" r:id="rId28"/>
    <p:sldId id="276" r:id="rId29"/>
    <p:sldId id="277" r:id="rId30"/>
    <p:sldId id="385" r:id="rId31"/>
    <p:sldId id="278" r:id="rId32"/>
    <p:sldId id="279" r:id="rId33"/>
    <p:sldId id="280" r:id="rId34"/>
    <p:sldId id="283" r:id="rId35"/>
    <p:sldId id="386" r:id="rId36"/>
    <p:sldId id="284" r:id="rId37"/>
    <p:sldId id="285" r:id="rId38"/>
    <p:sldId id="286" r:id="rId39"/>
    <p:sldId id="287" r:id="rId40"/>
    <p:sldId id="387" r:id="rId41"/>
    <p:sldId id="288" r:id="rId42"/>
    <p:sldId id="289" r:id="rId43"/>
    <p:sldId id="290" r:id="rId44"/>
    <p:sldId id="291" r:id="rId45"/>
    <p:sldId id="388" r:id="rId46"/>
    <p:sldId id="292" r:id="rId47"/>
    <p:sldId id="293" r:id="rId48"/>
    <p:sldId id="294" r:id="rId49"/>
    <p:sldId id="296" r:id="rId50"/>
    <p:sldId id="389" r:id="rId51"/>
    <p:sldId id="297" r:id="rId52"/>
    <p:sldId id="298" r:id="rId53"/>
    <p:sldId id="299" r:id="rId54"/>
    <p:sldId id="300" r:id="rId55"/>
    <p:sldId id="391" r:id="rId56"/>
    <p:sldId id="301" r:id="rId57"/>
    <p:sldId id="302" r:id="rId58"/>
    <p:sldId id="303" r:id="rId59"/>
    <p:sldId id="304" r:id="rId60"/>
    <p:sldId id="392" r:id="rId61"/>
    <p:sldId id="305" r:id="rId62"/>
    <p:sldId id="306" r:id="rId63"/>
    <p:sldId id="307" r:id="rId64"/>
    <p:sldId id="308" r:id="rId65"/>
    <p:sldId id="393" r:id="rId66"/>
    <p:sldId id="309" r:id="rId67"/>
    <p:sldId id="310" r:id="rId68"/>
    <p:sldId id="311" r:id="rId69"/>
    <p:sldId id="312" r:id="rId70"/>
    <p:sldId id="394" r:id="rId71"/>
    <p:sldId id="313" r:id="rId72"/>
    <p:sldId id="314" r:id="rId73"/>
    <p:sldId id="315" r:id="rId74"/>
    <p:sldId id="316" r:id="rId75"/>
    <p:sldId id="395" r:id="rId76"/>
    <p:sldId id="317" r:id="rId77"/>
    <p:sldId id="318" r:id="rId78"/>
    <p:sldId id="319" r:id="rId79"/>
    <p:sldId id="410" r:id="rId80"/>
    <p:sldId id="411" r:id="rId81"/>
    <p:sldId id="415" r:id="rId82"/>
    <p:sldId id="413" r:id="rId83"/>
    <p:sldId id="414" r:id="rId84"/>
    <p:sldId id="421" r:id="rId85"/>
    <p:sldId id="426" r:id="rId86"/>
    <p:sldId id="423" r:id="rId87"/>
    <p:sldId id="424" r:id="rId88"/>
    <p:sldId id="425" r:id="rId89"/>
    <p:sldId id="432" r:id="rId90"/>
    <p:sldId id="428" r:id="rId91"/>
    <p:sldId id="429" r:id="rId92"/>
    <p:sldId id="430" r:id="rId93"/>
    <p:sldId id="431" r:id="rId94"/>
    <p:sldId id="433" r:id="rId95"/>
    <p:sldId id="434" r:id="rId96"/>
    <p:sldId id="435" r:id="rId97"/>
    <p:sldId id="436" r:id="rId98"/>
    <p:sldId id="437" r:id="rId99"/>
    <p:sldId id="416" r:id="rId100"/>
    <p:sldId id="417" r:id="rId101"/>
    <p:sldId id="418" r:id="rId102"/>
    <p:sldId id="419" r:id="rId103"/>
    <p:sldId id="420" r:id="rId104"/>
    <p:sldId id="320" r:id="rId105"/>
    <p:sldId id="396" r:id="rId106"/>
    <p:sldId id="321" r:id="rId107"/>
    <p:sldId id="322" r:id="rId108"/>
    <p:sldId id="323" r:id="rId109"/>
    <p:sldId id="324" r:id="rId110"/>
    <p:sldId id="397" r:id="rId111"/>
    <p:sldId id="325" r:id="rId112"/>
    <p:sldId id="326" r:id="rId113"/>
    <p:sldId id="327" r:id="rId114"/>
    <p:sldId id="328" r:id="rId115"/>
    <p:sldId id="398" r:id="rId116"/>
    <p:sldId id="329" r:id="rId117"/>
    <p:sldId id="330" r:id="rId118"/>
    <p:sldId id="331" r:id="rId119"/>
    <p:sldId id="332" r:id="rId120"/>
    <p:sldId id="399" r:id="rId121"/>
    <p:sldId id="333" r:id="rId122"/>
    <p:sldId id="334" r:id="rId123"/>
    <p:sldId id="335" r:id="rId124"/>
    <p:sldId id="336" r:id="rId125"/>
    <p:sldId id="400" r:id="rId126"/>
    <p:sldId id="337" r:id="rId127"/>
    <p:sldId id="338" r:id="rId128"/>
    <p:sldId id="339" r:id="rId129"/>
    <p:sldId id="340" r:id="rId130"/>
    <p:sldId id="401" r:id="rId131"/>
    <p:sldId id="341" r:id="rId132"/>
    <p:sldId id="342" r:id="rId133"/>
    <p:sldId id="343" r:id="rId134"/>
    <p:sldId id="344" r:id="rId135"/>
    <p:sldId id="402" r:id="rId136"/>
    <p:sldId id="345" r:id="rId137"/>
    <p:sldId id="346" r:id="rId138"/>
    <p:sldId id="347" r:id="rId139"/>
    <p:sldId id="348" r:id="rId140"/>
    <p:sldId id="403" r:id="rId141"/>
    <p:sldId id="349" r:id="rId142"/>
    <p:sldId id="350" r:id="rId143"/>
    <p:sldId id="351" r:id="rId144"/>
    <p:sldId id="352" r:id="rId145"/>
    <p:sldId id="404" r:id="rId146"/>
    <p:sldId id="353" r:id="rId147"/>
    <p:sldId id="354" r:id="rId148"/>
    <p:sldId id="355" r:id="rId149"/>
    <p:sldId id="356" r:id="rId150"/>
    <p:sldId id="405" r:id="rId151"/>
    <p:sldId id="357" r:id="rId152"/>
    <p:sldId id="358" r:id="rId153"/>
    <p:sldId id="359" r:id="rId154"/>
    <p:sldId id="360" r:id="rId155"/>
    <p:sldId id="406" r:id="rId156"/>
    <p:sldId id="361" r:id="rId157"/>
    <p:sldId id="362" r:id="rId158"/>
    <p:sldId id="363" r:id="rId159"/>
    <p:sldId id="364" r:id="rId160"/>
    <p:sldId id="407" r:id="rId161"/>
    <p:sldId id="365" r:id="rId162"/>
    <p:sldId id="366" r:id="rId163"/>
    <p:sldId id="367" r:id="rId164"/>
    <p:sldId id="368" r:id="rId165"/>
    <p:sldId id="408" r:id="rId166"/>
    <p:sldId id="369" r:id="rId167"/>
    <p:sldId id="370" r:id="rId168"/>
    <p:sldId id="371" r:id="rId169"/>
    <p:sldId id="372" r:id="rId170"/>
    <p:sldId id="409" r:id="rId171"/>
    <p:sldId id="373" r:id="rId172"/>
    <p:sldId id="374" r:id="rId173"/>
    <p:sldId id="375" r:id="rId174"/>
    <p:sldId id="376" r:id="rId175"/>
    <p:sldId id="377" r:id="rId176"/>
    <p:sldId id="378" r:id="rId177"/>
    <p:sldId id="379" r:id="rId178"/>
  </p:sldIdLst>
  <p:sldSz cx="9144000" cy="6858000" type="screen4x3"/>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3" d="100"/>
          <a:sy n="73" d="100"/>
        </p:scale>
        <p:origin x="-990" y="-1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80"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35CA37-F7C2-4D7B-AD6C-5C6A2D30B4E1}" type="datetimeFigureOut">
              <a:rPr lang="nl-BE" smtClean="0"/>
              <a:t>15/10/2011</a:t>
            </a:fld>
            <a:endParaRPr lang="nl-BE"/>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57B9B7-51FC-4074-922F-912654BCAB1C}" type="slidenum">
              <a:rPr lang="nl-BE" smtClean="0"/>
              <a:t>‹nr.›</a:t>
            </a:fld>
            <a:endParaRPr lang="nl-BE"/>
          </a:p>
        </p:txBody>
      </p:sp>
    </p:spTree>
    <p:extLst>
      <p:ext uri="{BB962C8B-B14F-4D97-AF65-F5344CB8AC3E}">
        <p14:creationId xmlns:p14="http://schemas.microsoft.com/office/powerpoint/2010/main" val="3084599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fld id="{DC57B9B7-51FC-4074-922F-912654BCAB1C}" type="slidenum">
              <a:rPr lang="nl-BE" smtClean="0"/>
              <a:t>7</a:t>
            </a:fld>
            <a:endParaRPr lang="nl-BE"/>
          </a:p>
        </p:txBody>
      </p:sp>
    </p:spTree>
    <p:extLst>
      <p:ext uri="{BB962C8B-B14F-4D97-AF65-F5344CB8AC3E}">
        <p14:creationId xmlns:p14="http://schemas.microsoft.com/office/powerpoint/2010/main" val="2602153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FE3AD58-DE61-492C-B16F-7B46BFEBFBDA}" type="datetimeFigureOut">
              <a:rPr lang="nl-BE" smtClean="0"/>
              <a:pPr/>
              <a:t>15/10/2011</a:t>
            </a:fld>
            <a:endParaRPr lang="nl-BE"/>
          </a:p>
        </p:txBody>
      </p:sp>
      <p:sp>
        <p:nvSpPr>
          <p:cNvPr id="5" name="Footer Placeholder 4"/>
          <p:cNvSpPr>
            <a:spLocks noGrp="1"/>
          </p:cNvSpPr>
          <p:nvPr>
            <p:ph type="ftr" sz="quarter" idx="11"/>
          </p:nvPr>
        </p:nvSpPr>
        <p:spPr/>
        <p:txBody>
          <a:bodyPr/>
          <a:lstStyle/>
          <a:p>
            <a:endParaRPr lang="nl-BE"/>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71E2B609-1024-4E78-B4CA-A582BD03897A}" type="slidenum">
              <a:rPr lang="nl-BE" smtClean="0"/>
              <a:pPr/>
              <a:t>‹nr.›</a:t>
            </a:fld>
            <a:endParaRPr lang="nl-BE"/>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nl-NL" smtClean="0"/>
              <a:t>Klik om de stijl te bewerken</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a:p>
        </p:txBody>
      </p:sp>
      <p:sp>
        <p:nvSpPr>
          <p:cNvPr id="3" name="Vertical Text Placeholder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Date Placeholder 3"/>
          <p:cNvSpPr>
            <a:spLocks noGrp="1"/>
          </p:cNvSpPr>
          <p:nvPr>
            <p:ph type="dt" sz="half" idx="10"/>
          </p:nvPr>
        </p:nvSpPr>
        <p:spPr/>
        <p:txBody>
          <a:bodyPr/>
          <a:lstStyle/>
          <a:p>
            <a:fld id="{BFE3AD58-DE61-492C-B16F-7B46BFEBFBDA}" type="datetimeFigureOut">
              <a:rPr lang="nl-BE" smtClean="0"/>
              <a:pPr/>
              <a:t>15/10/2011</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71E2B609-1024-4E78-B4CA-A582BD03897A}" type="slidenum">
              <a:rPr lang="nl-BE" smtClean="0"/>
              <a:pPr/>
              <a:t>‹nr.›</a:t>
            </a:fld>
            <a:endParaRPr lang="nl-BE"/>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nl-NL" smtClean="0"/>
              <a:t>Klik om de stijl te bewerken</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BFE3AD58-DE61-492C-B16F-7B46BFEBFBDA}" type="datetimeFigureOut">
              <a:rPr lang="nl-BE" smtClean="0"/>
              <a:pPr/>
              <a:t>15/10/2011</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71E2B609-1024-4E78-B4CA-A582BD03897A}" type="slidenum">
              <a:rPr lang="nl-BE" smtClean="0"/>
              <a:pPr/>
              <a:t>‹nr.›</a:t>
            </a:fld>
            <a:endParaRPr lang="nl-BE"/>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a:p>
        </p:txBody>
      </p:sp>
      <p:sp>
        <p:nvSpPr>
          <p:cNvPr id="3" name="Content Placeholder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Date Placeholder 3"/>
          <p:cNvSpPr>
            <a:spLocks noGrp="1"/>
          </p:cNvSpPr>
          <p:nvPr>
            <p:ph type="dt" sz="half" idx="10"/>
          </p:nvPr>
        </p:nvSpPr>
        <p:spPr/>
        <p:txBody>
          <a:bodyPr/>
          <a:lstStyle/>
          <a:p>
            <a:fld id="{BFE3AD58-DE61-492C-B16F-7B46BFEBFBDA}" type="datetimeFigureOut">
              <a:rPr lang="nl-BE" smtClean="0"/>
              <a:pPr/>
              <a:t>15/10/2011</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71E2B609-1024-4E78-B4CA-A582BD03897A}" type="slidenum">
              <a:rPr lang="nl-BE" smtClean="0"/>
              <a:pPr/>
              <a:t>‹nr.›</a:t>
            </a:fld>
            <a:endParaRPr lang="nl-BE"/>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FE3AD58-DE61-492C-B16F-7B46BFEBFBDA}" type="datetimeFigureOut">
              <a:rPr lang="nl-BE" smtClean="0"/>
              <a:pPr/>
              <a:t>15/10/2011</a:t>
            </a:fld>
            <a:endParaRPr lang="nl-BE"/>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71E2B609-1024-4E78-B4CA-A582BD03897A}" type="slidenum">
              <a:rPr lang="nl-BE" smtClean="0"/>
              <a:pPr/>
              <a:t>‹nr.›</a:t>
            </a:fld>
            <a:endParaRPr lang="nl-BE"/>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nl-NL" smtClean="0"/>
              <a:t>Klik om de stijl te bewerken</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nl-NL" smtClean="0"/>
              <a:t>Klik om de stijl te bewerken</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BFE3AD58-DE61-492C-B16F-7B46BFEBFBDA}" type="datetimeFigureOut">
              <a:rPr lang="nl-BE" smtClean="0"/>
              <a:pPr/>
              <a:t>15/10/2011</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71E2B609-1024-4E78-B4CA-A582BD03897A}" type="slidenum">
              <a:rPr lang="nl-BE" smtClean="0"/>
              <a:pPr/>
              <a:t>‹nr.›</a:t>
            </a:fld>
            <a:endParaRPr lang="nl-BE"/>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nl-NL" smtClean="0"/>
              <a:t>Klik om de stijl te bewerken</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Date Placeholder 6"/>
          <p:cNvSpPr>
            <a:spLocks noGrp="1"/>
          </p:cNvSpPr>
          <p:nvPr>
            <p:ph type="dt" sz="half" idx="10"/>
          </p:nvPr>
        </p:nvSpPr>
        <p:spPr/>
        <p:txBody>
          <a:bodyPr/>
          <a:lstStyle/>
          <a:p>
            <a:fld id="{BFE3AD58-DE61-492C-B16F-7B46BFEBFBDA}" type="datetimeFigureOut">
              <a:rPr lang="nl-BE" smtClean="0"/>
              <a:pPr/>
              <a:t>15/10/2011</a:t>
            </a:fld>
            <a:endParaRPr lang="nl-BE"/>
          </a:p>
        </p:txBody>
      </p:sp>
      <p:sp>
        <p:nvSpPr>
          <p:cNvPr id="8" name="Footer Placeholder 7"/>
          <p:cNvSpPr>
            <a:spLocks noGrp="1"/>
          </p:cNvSpPr>
          <p:nvPr>
            <p:ph type="ftr" sz="quarter" idx="11"/>
          </p:nvPr>
        </p:nvSpPr>
        <p:spPr/>
        <p:txBody>
          <a:bodyPr/>
          <a:lstStyle/>
          <a:p>
            <a:endParaRPr lang="nl-BE"/>
          </a:p>
        </p:txBody>
      </p:sp>
      <p:sp>
        <p:nvSpPr>
          <p:cNvPr id="9" name="Slide Number Placeholder 8"/>
          <p:cNvSpPr>
            <a:spLocks noGrp="1"/>
          </p:cNvSpPr>
          <p:nvPr>
            <p:ph type="sldNum" sz="quarter" idx="12"/>
          </p:nvPr>
        </p:nvSpPr>
        <p:spPr/>
        <p:txBody>
          <a:bodyPr/>
          <a:lstStyle/>
          <a:p>
            <a:fld id="{71E2B609-1024-4E78-B4CA-A582BD03897A}" type="slidenum">
              <a:rPr lang="nl-BE" smtClean="0"/>
              <a:pPr/>
              <a:t>‹nr.›</a:t>
            </a:fld>
            <a:endParaRPr lang="nl-BE"/>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a:p>
        </p:txBody>
      </p:sp>
      <p:sp>
        <p:nvSpPr>
          <p:cNvPr id="3" name="Date Placeholder 2"/>
          <p:cNvSpPr>
            <a:spLocks noGrp="1"/>
          </p:cNvSpPr>
          <p:nvPr>
            <p:ph type="dt" sz="half" idx="10"/>
          </p:nvPr>
        </p:nvSpPr>
        <p:spPr/>
        <p:txBody>
          <a:bodyPr/>
          <a:lstStyle/>
          <a:p>
            <a:fld id="{BFE3AD58-DE61-492C-B16F-7B46BFEBFBDA}" type="datetimeFigureOut">
              <a:rPr lang="nl-BE" smtClean="0"/>
              <a:pPr/>
              <a:t>15/10/2011</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71E2B609-1024-4E78-B4CA-A582BD03897A}" type="slidenum">
              <a:rPr lang="nl-BE" smtClean="0"/>
              <a:pPr/>
              <a:t>‹nr.›</a:t>
            </a:fld>
            <a:endParaRPr lang="nl-BE"/>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BFE3AD58-DE61-492C-B16F-7B46BFEBFBDA}" type="datetimeFigureOut">
              <a:rPr lang="nl-BE" smtClean="0"/>
              <a:pPr/>
              <a:t>15/10/2011</a:t>
            </a:fld>
            <a:endParaRPr lang="nl-BE"/>
          </a:p>
        </p:txBody>
      </p:sp>
      <p:sp>
        <p:nvSpPr>
          <p:cNvPr id="3" name="Footer Placeholder 2"/>
          <p:cNvSpPr>
            <a:spLocks noGrp="1"/>
          </p:cNvSpPr>
          <p:nvPr>
            <p:ph type="ftr" sz="quarter" idx="11"/>
          </p:nvPr>
        </p:nvSpPr>
        <p:spPr/>
        <p:txBody>
          <a:bodyPr/>
          <a:lstStyle/>
          <a:p>
            <a:endParaRPr lang="nl-BE"/>
          </a:p>
        </p:txBody>
      </p:sp>
      <p:sp>
        <p:nvSpPr>
          <p:cNvPr id="4" name="Slide Number Placeholder 3"/>
          <p:cNvSpPr>
            <a:spLocks noGrp="1"/>
          </p:cNvSpPr>
          <p:nvPr>
            <p:ph type="sldNum" sz="quarter" idx="12"/>
          </p:nvPr>
        </p:nvSpPr>
        <p:spPr/>
        <p:txBody>
          <a:bodyPr/>
          <a:lstStyle/>
          <a:p>
            <a:fld id="{71E2B609-1024-4E78-B4CA-A582BD03897A}" type="slidenum">
              <a:rPr lang="nl-BE" smtClean="0"/>
              <a:pPr/>
              <a:t>‹nr.›</a:t>
            </a:fld>
            <a:endParaRPr lang="nl-BE"/>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BFE3AD58-DE61-492C-B16F-7B46BFEBFBDA}" type="datetimeFigureOut">
              <a:rPr lang="nl-BE" smtClean="0"/>
              <a:pPr/>
              <a:t>15/10/2011</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71E2B609-1024-4E78-B4CA-A582BD03897A}" type="slidenum">
              <a:rPr lang="nl-BE" smtClean="0"/>
              <a:pPr/>
              <a:t>‹nr.›</a:t>
            </a:fld>
            <a:endParaRPr lang="nl-BE"/>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nl-NL" smtClean="0"/>
              <a:t>Klik om de stijl te bewerken</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smtClean="0"/>
              <a:t>Klik op het pictogram als u een afbeelding wilt toevoegen</a:t>
            </a:r>
            <a:endParaRPr lang="en-US" dirty="0"/>
          </a:p>
        </p:txBody>
      </p:sp>
      <p:sp>
        <p:nvSpPr>
          <p:cNvPr id="5" name="Date Placeholder 4"/>
          <p:cNvSpPr>
            <a:spLocks noGrp="1"/>
          </p:cNvSpPr>
          <p:nvPr>
            <p:ph type="dt" sz="half" idx="10"/>
          </p:nvPr>
        </p:nvSpPr>
        <p:spPr/>
        <p:txBody>
          <a:bodyPr/>
          <a:lstStyle/>
          <a:p>
            <a:fld id="{BFE3AD58-DE61-492C-B16F-7B46BFEBFBDA}" type="datetimeFigureOut">
              <a:rPr lang="nl-BE" smtClean="0"/>
              <a:pPr/>
              <a:t>15/10/2011</a:t>
            </a:fld>
            <a:endParaRPr lang="nl-BE"/>
          </a:p>
        </p:txBody>
      </p:sp>
      <p:sp>
        <p:nvSpPr>
          <p:cNvPr id="7" name="Slide Number Placeholder 6"/>
          <p:cNvSpPr>
            <a:spLocks noGrp="1"/>
          </p:cNvSpPr>
          <p:nvPr>
            <p:ph type="sldNum" sz="quarter" idx="12"/>
          </p:nvPr>
        </p:nvSpPr>
        <p:spPr/>
        <p:txBody>
          <a:bodyPr/>
          <a:lstStyle/>
          <a:p>
            <a:fld id="{71E2B609-1024-4E78-B4CA-A582BD03897A}" type="slidenum">
              <a:rPr lang="nl-BE" smtClean="0"/>
              <a:pPr/>
              <a:t>‹nr.›</a:t>
            </a:fld>
            <a:endParaRPr lang="nl-BE"/>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nl-BE"/>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nl-NL" smtClean="0"/>
              <a:t>Klik om de stijl te bewerken</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BFE3AD58-DE61-492C-B16F-7B46BFEBFBDA}" type="datetimeFigureOut">
              <a:rPr lang="nl-BE" smtClean="0"/>
              <a:pPr/>
              <a:t>15/10/2011</a:t>
            </a:fld>
            <a:endParaRPr lang="nl-B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nl-B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71E2B609-1024-4E78-B4CA-A582BD03897A}" type="slidenum">
              <a:rPr lang="nl-BE" smtClean="0"/>
              <a:pPr/>
              <a:t>‹nr.›</a:t>
            </a:fld>
            <a:endParaRPr lang="nl-BE"/>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nl-NL" smtClean="0"/>
              <a:t>Klik om de stijl te bewerken</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9.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14.xml"/><Relationship Id="rId4" Type="http://schemas.openxmlformats.org/officeDocument/2006/relationships/image" Target="../media/image3.png"/></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gif"/><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99.xml"/><Relationship Id="rId5" Type="http://schemas.openxmlformats.org/officeDocument/2006/relationships/slide" Target="slide3.xml"/><Relationship Id="rId4" Type="http://schemas.openxmlformats.org/officeDocument/2006/relationships/image" Target="../media/image3.png"/></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image" Target="../media/image26.jpeg"/></Relationships>
</file>

<file path=ppt/slides/_rels/slide10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Layout" Target="../slideLayouts/slideLayout2.xml"/><Relationship Id="rId7" Type="http://schemas.openxmlformats.org/officeDocument/2006/relationships/image" Target="../media/image6.jpe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slide" Target="slide99.xml"/><Relationship Id="rId5" Type="http://schemas.openxmlformats.org/officeDocument/2006/relationships/image" Target="../media/image3.png"/><Relationship Id="rId4" Type="http://schemas.openxmlformats.org/officeDocument/2006/relationships/image" Target="../media/image24.jpeg"/></Relationships>
</file>

<file path=ppt/slides/_rels/slide10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Layout" Target="../slideLayouts/slideLayout2.xml"/><Relationship Id="rId7" Type="http://schemas.openxmlformats.org/officeDocument/2006/relationships/image" Target="../media/image6.jpe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3.png"/><Relationship Id="rId5" Type="http://schemas.openxmlformats.org/officeDocument/2006/relationships/slide" Target="slide99.xml"/><Relationship Id="rId4" Type="http://schemas.openxmlformats.org/officeDocument/2006/relationships/image" Target="../media/image25.jpeg"/></Relationships>
</file>

<file path=ppt/slides/_rels/slide104.xml.rels><?xml version="1.0" encoding="UTF-8" standalone="yes"?>
<Relationships xmlns="http://schemas.openxmlformats.org/package/2006/relationships"><Relationship Id="rId8" Type="http://schemas.openxmlformats.org/officeDocument/2006/relationships/slide" Target="slide107.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06.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08.xml"/></Relationships>
</file>

<file path=ppt/slides/_rels/slide10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69.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74.xml"/><Relationship Id="rId4" Type="http://schemas.openxmlformats.org/officeDocument/2006/relationships/image" Target="../media/image3.png"/></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09.xml"/><Relationship Id="rId5" Type="http://schemas.openxmlformats.org/officeDocument/2006/relationships/image" Target="../media/image5.jpeg"/><Relationship Id="rId4" Type="http://schemas.openxmlformats.org/officeDocument/2006/relationships/image" Target="../media/image3.png"/></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04.xml"/><Relationship Id="rId4" Type="http://schemas.openxmlformats.org/officeDocument/2006/relationships/image" Target="../media/image3.png"/></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04.xml"/></Relationships>
</file>

<file path=ppt/slides/_rels/slide109.xml.rels><?xml version="1.0" encoding="UTF-8" standalone="yes"?>
<Relationships xmlns="http://schemas.openxmlformats.org/package/2006/relationships"><Relationship Id="rId8" Type="http://schemas.openxmlformats.org/officeDocument/2006/relationships/slide" Target="slide113.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12.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1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slide" Target="slide19.xml"/></Relationships>
</file>

<file path=ppt/slides/_rels/slide110.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09.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74.xml"/><Relationship Id="rId4" Type="http://schemas.openxmlformats.org/officeDocument/2006/relationships/image" Target="../media/image3.png"/></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14.xml"/><Relationship Id="rId5" Type="http://schemas.openxmlformats.org/officeDocument/2006/relationships/image" Target="../media/image5.jpeg"/><Relationship Id="rId4" Type="http://schemas.openxmlformats.org/officeDocument/2006/relationships/image" Target="../media/image3.png"/></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09.xml"/><Relationship Id="rId4" Type="http://schemas.openxmlformats.org/officeDocument/2006/relationships/image" Target="../media/image3.png"/></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09.xml"/></Relationships>
</file>

<file path=ppt/slides/_rels/slide114.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17.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18.xml"/></Relationships>
</file>

<file path=ppt/slides/_rels/slide11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1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119.xml"/><Relationship Id="rId4" Type="http://schemas.openxmlformats.org/officeDocument/2006/relationships/image" Target="../media/image3.png"/></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19.xml"/><Relationship Id="rId5" Type="http://schemas.openxmlformats.org/officeDocument/2006/relationships/image" Target="../media/image5.jpeg"/><Relationship Id="rId4" Type="http://schemas.openxmlformats.org/officeDocument/2006/relationships/image" Target="../media/image3.png"/></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14.xml"/><Relationship Id="rId4" Type="http://schemas.openxmlformats.org/officeDocument/2006/relationships/image" Target="../media/image3.png"/></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14.xml"/></Relationships>
</file>

<file path=ppt/slides/_rels/slide119.xml.rels><?xml version="1.0" encoding="UTF-8" standalone="yes"?>
<Relationships xmlns="http://schemas.openxmlformats.org/package/2006/relationships"><Relationship Id="rId8" Type="http://schemas.openxmlformats.org/officeDocument/2006/relationships/slide" Target="slide122.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21.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2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9.xml"/></Relationships>
</file>

<file path=ppt/slides/_rels/slide120.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19.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124.xml"/><Relationship Id="rId4" Type="http://schemas.openxmlformats.org/officeDocument/2006/relationships/image" Target="../media/image3.png"/></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24.xml"/><Relationship Id="rId5" Type="http://schemas.openxmlformats.org/officeDocument/2006/relationships/image" Target="../media/image5.jpeg"/><Relationship Id="rId4" Type="http://schemas.openxmlformats.org/officeDocument/2006/relationships/image" Target="../media/image3.png"/></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19.xml"/><Relationship Id="rId4" Type="http://schemas.openxmlformats.org/officeDocument/2006/relationships/image" Target="../media/image3.png"/></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19.xml"/></Relationships>
</file>

<file path=ppt/slides/_rels/slide124.xml.rels><?xml version="1.0" encoding="UTF-8" standalone="yes"?>
<Relationships xmlns="http://schemas.openxmlformats.org/package/2006/relationships"><Relationship Id="rId8" Type="http://schemas.openxmlformats.org/officeDocument/2006/relationships/slide" Target="slide126.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27.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28.xml"/></Relationships>
</file>

<file path=ppt/slides/_rels/slide12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2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129.xml"/><Relationship Id="rId4" Type="http://schemas.openxmlformats.org/officeDocument/2006/relationships/image" Target="../media/image3.png"/></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29.xml"/><Relationship Id="rId5" Type="http://schemas.openxmlformats.org/officeDocument/2006/relationships/image" Target="../media/image5.jpeg"/><Relationship Id="rId4" Type="http://schemas.openxmlformats.org/officeDocument/2006/relationships/image" Target="../media/image3.png"/></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24.xml"/><Relationship Id="rId4" Type="http://schemas.openxmlformats.org/officeDocument/2006/relationships/image" Target="../media/image3.png"/></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24.xml"/></Relationships>
</file>

<file path=ppt/slides/_rels/slide129.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32.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3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9.xml"/></Relationships>
</file>

<file path=ppt/slides/_rels/slide130.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29.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134.xml"/><Relationship Id="rId4" Type="http://schemas.openxmlformats.org/officeDocument/2006/relationships/image" Target="../media/image3.png"/></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34.xml"/><Relationship Id="rId5" Type="http://schemas.openxmlformats.org/officeDocument/2006/relationships/image" Target="../media/image5.jpeg"/><Relationship Id="rId4" Type="http://schemas.openxmlformats.org/officeDocument/2006/relationships/image" Target="../media/image3.png"/></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29.xml"/><Relationship Id="rId4" Type="http://schemas.openxmlformats.org/officeDocument/2006/relationships/image" Target="../media/image3.png"/></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29.xml"/></Relationships>
</file>

<file path=ppt/slides/_rels/slide134.xml.rels><?xml version="1.0" encoding="UTF-8" standalone="yes"?>
<Relationships xmlns="http://schemas.openxmlformats.org/package/2006/relationships"><Relationship Id="rId8" Type="http://schemas.openxmlformats.org/officeDocument/2006/relationships/slide" Target="slide138.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37.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36.xml"/></Relationships>
</file>

<file path=ppt/slides/_rels/slide13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3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139.xml"/><Relationship Id="rId4" Type="http://schemas.openxmlformats.org/officeDocument/2006/relationships/image" Target="../media/image3.png"/></Relationships>
</file>

<file path=ppt/slides/_rels/slide13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39.xml"/><Relationship Id="rId5" Type="http://schemas.openxmlformats.org/officeDocument/2006/relationships/image" Target="../media/image5.jpeg"/><Relationship Id="rId4" Type="http://schemas.openxmlformats.org/officeDocument/2006/relationships/image" Target="../media/image3.png"/></Relationships>
</file>

<file path=ppt/slides/_rels/slide13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34.xml"/><Relationship Id="rId4" Type="http://schemas.openxmlformats.org/officeDocument/2006/relationships/image" Target="../media/image3.png"/></Relationships>
</file>

<file path=ppt/slides/_rels/slide13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34.xml"/></Relationships>
</file>

<file path=ppt/slides/_rels/slide139.xml.rels><?xml version="1.0" encoding="UTF-8" standalone="yes"?>
<Relationships xmlns="http://schemas.openxmlformats.org/package/2006/relationships"><Relationship Id="rId8" Type="http://schemas.openxmlformats.org/officeDocument/2006/relationships/slide" Target="slide142.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41.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43.xml"/></Relationships>
</file>

<file path=ppt/slides/_rels/slide14.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7.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8.xml"/></Relationships>
</file>

<file path=ppt/slides/_rels/slide140.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39.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144.xml"/><Relationship Id="rId4" Type="http://schemas.openxmlformats.org/officeDocument/2006/relationships/image" Target="../media/image3.png"/></Relationships>
</file>

<file path=ppt/slides/_rels/slide14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44.xml"/><Relationship Id="rId5" Type="http://schemas.openxmlformats.org/officeDocument/2006/relationships/image" Target="../media/image5.jpeg"/><Relationship Id="rId4" Type="http://schemas.openxmlformats.org/officeDocument/2006/relationships/image" Target="../media/image3.png"/></Relationships>
</file>

<file path=ppt/slides/_rels/slide14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39.xml"/><Relationship Id="rId4" Type="http://schemas.openxmlformats.org/officeDocument/2006/relationships/image" Target="../media/image3.png"/></Relationships>
</file>

<file path=ppt/slides/_rels/slide14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39.xml"/></Relationships>
</file>

<file path=ppt/slides/_rels/slide144.xml.rels><?xml version="1.0" encoding="UTF-8" standalone="yes"?>
<Relationships xmlns="http://schemas.openxmlformats.org/package/2006/relationships"><Relationship Id="rId8" Type="http://schemas.openxmlformats.org/officeDocument/2006/relationships/slide" Target="slide146.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47.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48.xml"/></Relationships>
</file>

<file path=ppt/slides/_rels/slide14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4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149.xml"/><Relationship Id="rId4" Type="http://schemas.openxmlformats.org/officeDocument/2006/relationships/image" Target="../media/image3.png"/></Relationships>
</file>

<file path=ppt/slides/_rels/slide14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49.xml"/><Relationship Id="rId5" Type="http://schemas.openxmlformats.org/officeDocument/2006/relationships/image" Target="../media/image5.jpeg"/><Relationship Id="rId4" Type="http://schemas.openxmlformats.org/officeDocument/2006/relationships/image" Target="../media/image3.png"/></Relationships>
</file>

<file path=ppt/slides/_rels/slide14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44.xml"/><Relationship Id="rId4" Type="http://schemas.openxmlformats.org/officeDocument/2006/relationships/image" Target="../media/image3.png"/></Relationships>
</file>

<file path=ppt/slides/_rels/slide14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44.xml"/></Relationships>
</file>

<file path=ppt/slides/_rels/slide149.xml.rels><?xml version="1.0" encoding="UTF-8" standalone="yes"?>
<Relationships xmlns="http://schemas.openxmlformats.org/package/2006/relationships"><Relationship Id="rId8" Type="http://schemas.openxmlformats.org/officeDocument/2006/relationships/slide" Target="slide153.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52.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51.xml"/></Relationships>
</file>

<file path=ppt/slides/_rels/slide1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19.xml"/><Relationship Id="rId4" Type="http://schemas.openxmlformats.org/officeDocument/2006/relationships/image" Target="../media/image3.png"/></Relationships>
</file>

<file path=ppt/slides/_rels/slide15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gif"/><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149.xml"/><Relationship Id="rId5" Type="http://schemas.openxmlformats.org/officeDocument/2006/relationships/slide" Target="slide3.xml"/><Relationship Id="rId4" Type="http://schemas.openxmlformats.org/officeDocument/2006/relationships/image" Target="../media/image3.png"/></Relationships>
</file>

<file path=ppt/slides/_rels/slide1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3.xml"/><Relationship Id="rId5" Type="http://schemas.openxmlformats.org/officeDocument/2006/relationships/image" Target="../media/image5.jpeg"/><Relationship Id="rId4" Type="http://schemas.openxmlformats.org/officeDocument/2006/relationships/image" Target="../media/image3.png"/></Relationships>
</file>

<file path=ppt/slides/_rels/slide15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49.xml"/><Relationship Id="rId4" Type="http://schemas.openxmlformats.org/officeDocument/2006/relationships/image" Target="../media/image3.png"/></Relationships>
</file>

<file path=ppt/slides/_rels/slide15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49.xml"/></Relationships>
</file>

<file path=ppt/slides/_rels/slide154.xml.rels><?xml version="1.0" encoding="UTF-8" standalone="yes"?>
<Relationships xmlns="http://schemas.openxmlformats.org/package/2006/relationships"><Relationship Id="rId8" Type="http://schemas.openxmlformats.org/officeDocument/2006/relationships/slide" Target="slide158.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57.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56.xml"/></Relationships>
</file>

<file path=ppt/slides/_rels/slide15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5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159.xml"/><Relationship Id="rId4" Type="http://schemas.openxmlformats.org/officeDocument/2006/relationships/image" Target="../media/image3.png"/></Relationships>
</file>

<file path=ppt/slides/_rels/slide15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59.xml"/><Relationship Id="rId5" Type="http://schemas.openxmlformats.org/officeDocument/2006/relationships/image" Target="../media/image5.jpeg"/><Relationship Id="rId4" Type="http://schemas.openxmlformats.org/officeDocument/2006/relationships/image" Target="../media/image3.png"/></Relationships>
</file>

<file path=ppt/slides/_rels/slide15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54.xml"/><Relationship Id="rId4" Type="http://schemas.openxmlformats.org/officeDocument/2006/relationships/image" Target="../media/image3.png"/></Relationships>
</file>

<file path=ppt/slides/_rels/slide15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54.xml"/></Relationships>
</file>

<file path=ppt/slides/_rels/slide159.xml.rels><?xml version="1.0" encoding="UTF-8" standalone="yes"?>
<Relationships xmlns="http://schemas.openxmlformats.org/package/2006/relationships"><Relationship Id="rId8" Type="http://schemas.openxmlformats.org/officeDocument/2006/relationships/slide" Target="slide161.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62.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6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slide" Target="slide9.xml"/></Relationships>
</file>

<file path=ppt/slides/_rels/slide160.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59.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164.xml"/><Relationship Id="rId4" Type="http://schemas.openxmlformats.org/officeDocument/2006/relationships/image" Target="../media/image3.png"/></Relationships>
</file>

<file path=ppt/slides/_rels/slide16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64.xml"/><Relationship Id="rId5" Type="http://schemas.openxmlformats.org/officeDocument/2006/relationships/image" Target="../media/image5.jpeg"/><Relationship Id="rId4" Type="http://schemas.openxmlformats.org/officeDocument/2006/relationships/image" Target="../media/image3.png"/></Relationships>
</file>

<file path=ppt/slides/_rels/slide16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59.xml"/><Relationship Id="rId4" Type="http://schemas.openxmlformats.org/officeDocument/2006/relationships/image" Target="../media/image3.png"/></Relationships>
</file>

<file path=ppt/slides/_rels/slide16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59.xml"/></Relationships>
</file>

<file path=ppt/slides/_rels/slide164.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2.xml"/><Relationship Id="rId7" Type="http://schemas.openxmlformats.org/officeDocument/2006/relationships/slide" Target="slide167.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7.xml"/><Relationship Id="rId5" Type="http://schemas.openxmlformats.org/officeDocument/2006/relationships/image" Target="../media/image27.png"/><Relationship Id="rId10" Type="http://schemas.openxmlformats.org/officeDocument/2006/relationships/slide" Target="slide168.xml"/><Relationship Id="rId4" Type="http://schemas.openxmlformats.org/officeDocument/2006/relationships/image" Target="../media/image3.png"/><Relationship Id="rId9" Type="http://schemas.openxmlformats.org/officeDocument/2006/relationships/slide" Target="slide166.xml"/></Relationships>
</file>

<file path=ppt/slides/_rels/slide16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6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169.xml"/><Relationship Id="rId4" Type="http://schemas.openxmlformats.org/officeDocument/2006/relationships/image" Target="../media/image3.png"/></Relationships>
</file>

<file path=ppt/slides/_rels/slide16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69.xml"/><Relationship Id="rId5" Type="http://schemas.openxmlformats.org/officeDocument/2006/relationships/image" Target="../media/image5.jpeg"/><Relationship Id="rId4" Type="http://schemas.openxmlformats.org/officeDocument/2006/relationships/image" Target="../media/image3.png"/></Relationships>
</file>

<file path=ppt/slides/_rels/slide16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64.xml"/><Relationship Id="rId4" Type="http://schemas.openxmlformats.org/officeDocument/2006/relationships/image" Target="../media/image3.png"/></Relationships>
</file>

<file path=ppt/slides/_rels/slide16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64.xml"/></Relationships>
</file>

<file path=ppt/slides/_rels/slide169.xml.rels><?xml version="1.0" encoding="UTF-8" standalone="yes"?>
<Relationships xmlns="http://schemas.openxmlformats.org/package/2006/relationships"><Relationship Id="rId8" Type="http://schemas.openxmlformats.org/officeDocument/2006/relationships/slide" Target="slide173.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72.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7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4.xml"/></Relationships>
</file>

<file path=ppt/slides/_rels/slide17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gif"/><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169.xml"/><Relationship Id="rId5" Type="http://schemas.openxmlformats.org/officeDocument/2006/relationships/slide" Target="slide3.xml"/><Relationship Id="rId4" Type="http://schemas.openxmlformats.org/officeDocument/2006/relationships/image" Target="../media/image3.png"/></Relationships>
</file>

<file path=ppt/slides/_rels/slide17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174.xml"/><Relationship Id="rId5" Type="http://schemas.openxmlformats.org/officeDocument/2006/relationships/image" Target="../media/image5.jpeg"/><Relationship Id="rId4" Type="http://schemas.openxmlformats.org/officeDocument/2006/relationships/image" Target="../media/image3.png"/></Relationships>
</file>

<file path=ppt/slides/_rels/slide17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69.xml"/><Relationship Id="rId4" Type="http://schemas.openxmlformats.org/officeDocument/2006/relationships/image" Target="../media/image3.png"/></Relationships>
</file>

<file path=ppt/slides/_rels/slide17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69.xml"/></Relationships>
</file>

<file path=ppt/slides/_rels/slide174.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2.xml"/><Relationship Id="rId7" Type="http://schemas.openxmlformats.org/officeDocument/2006/relationships/slide" Target="slide17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7.xml"/><Relationship Id="rId5" Type="http://schemas.openxmlformats.org/officeDocument/2006/relationships/image" Target="../media/image29.png"/><Relationship Id="rId10" Type="http://schemas.openxmlformats.org/officeDocument/2006/relationships/slide" Target="slide175.xml"/><Relationship Id="rId4" Type="http://schemas.openxmlformats.org/officeDocument/2006/relationships/image" Target="../media/image28.png"/><Relationship Id="rId9" Type="http://schemas.openxmlformats.org/officeDocument/2006/relationships/slide" Target="slide177.xml"/></Relationships>
</file>

<file path=ppt/slides/_rels/slide1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3.xml"/><Relationship Id="rId5" Type="http://schemas.openxmlformats.org/officeDocument/2006/relationships/image" Target="../media/image5.jpeg"/><Relationship Id="rId4" Type="http://schemas.openxmlformats.org/officeDocument/2006/relationships/image" Target="../media/image3.png"/></Relationships>
</file>

<file path=ppt/slides/_rels/slide17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169.xml"/><Relationship Id="rId4" Type="http://schemas.openxmlformats.org/officeDocument/2006/relationships/image" Target="../media/image3.png"/></Relationships>
</file>

<file path=ppt/slides/_rels/slide17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6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22.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19.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24.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19.xml"/></Relationships>
</file>

<file path=ppt/slides/_rels/slide24.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27.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28.xml"/></Relationships>
</file>

<file path=ppt/slides/_rels/slide2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2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29.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slide" Target="slide29.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2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24.xml"/></Relationships>
</file>

<file path=ppt/slides/_rels/slide29.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32.xml"/><Relationship Id="rId5" Type="http://schemas.openxmlformats.org/officeDocument/2006/relationships/slide" Target="slide7.xml"/><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slide" Target="slide33.xml"/></Relationships>
</file>

<file path=ppt/slides/_rels/slide3.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2.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image" Target="../media/image2.gif"/><Relationship Id="rId5" Type="http://schemas.openxmlformats.org/officeDocument/2006/relationships/slide" Target="slide154.xml"/><Relationship Id="rId4" Type="http://schemas.openxmlformats.org/officeDocument/2006/relationships/slide" Target="slide104.xml"/></Relationships>
</file>

<file path=ppt/slides/_rels/slide30.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29.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34.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slide" Target="slide34.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2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29.xml"/></Relationships>
</file>

<file path=ppt/slides/_rels/slide34.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slideLayout" Target="../slideLayouts/slideLayout2.xml"/><Relationship Id="rId7" Type="http://schemas.openxmlformats.org/officeDocument/2006/relationships/slide" Target="slide37.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36.xml"/><Relationship Id="rId5" Type="http://schemas.openxmlformats.org/officeDocument/2006/relationships/slide" Target="slide7.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3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39.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slide" Target="slide3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34.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34.xml"/></Relationships>
</file>

<file path=ppt/slides/_rels/slide39.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42.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4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8.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6.xml"/><Relationship Id="rId5" Type="http://schemas.openxmlformats.org/officeDocument/2006/relationships/slide" Target="slide7.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39.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44.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slide" Target="slide44.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39.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39.xml"/></Relationships>
</file>

<file path=ppt/slides/_rels/slide44.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46.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48.xml"/></Relationships>
</file>

<file path=ppt/slides/_rels/slide4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4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49.xml"/><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slide" Target="slide49.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44.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44.xml"/></Relationships>
</file>

<file path=ppt/slides/_rels/slide49.xml.rels><?xml version="1.0" encoding="UTF-8" standalone="yes"?>
<Relationships xmlns="http://schemas.openxmlformats.org/package/2006/relationships"><Relationship Id="rId8" Type="http://schemas.openxmlformats.org/officeDocument/2006/relationships/slide" Target="slide51.xml"/><Relationship Id="rId3" Type="http://schemas.openxmlformats.org/officeDocument/2006/relationships/slideLayout" Target="../slideLayouts/slideLayout2.xml"/><Relationship Id="rId7" Type="http://schemas.openxmlformats.org/officeDocument/2006/relationships/slide" Target="slide52.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7.xml"/><Relationship Id="rId5" Type="http://schemas.openxmlformats.org/officeDocument/2006/relationships/image" Target="../media/image3.png"/><Relationship Id="rId4" Type="http://schemas.openxmlformats.org/officeDocument/2006/relationships/image" Target="../media/image8.png"/><Relationship Id="rId9" Type="http://schemas.openxmlformats.org/officeDocument/2006/relationships/slide" Target="slide53.xml"/></Relationships>
</file>

<file path=ppt/slides/_rels/slide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9.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gif"/><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49.xml"/><Relationship Id="rId5" Type="http://schemas.openxmlformats.org/officeDocument/2006/relationships/slide" Target="slide3.xml"/><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3.xml"/><Relationship Id="rId5" Type="http://schemas.openxmlformats.org/officeDocument/2006/relationships/image" Target="../media/image5.jpeg"/><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49.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49.xml"/></Relationships>
</file>

<file path=ppt/slides/_rels/slide54.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56.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58.xml"/></Relationships>
</file>

<file path=ppt/slides/_rels/slide5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5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59.xml"/><Relationship Id="rId4"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59.xml"/><Relationship Id="rId5" Type="http://schemas.openxmlformats.org/officeDocument/2006/relationships/image" Target="../media/image5.jpeg"/><Relationship Id="rId4"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54.xml"/><Relationship Id="rId4"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54.xml"/></Relationships>
</file>

<file path=ppt/slides/_rels/slide59.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62.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6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9.xml"/><Relationship Id="rId5" Type="http://schemas.openxmlformats.org/officeDocument/2006/relationships/image" Target="../media/image5.jpeg"/><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59.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64.xml"/><Relationship Id="rId4"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64.xml"/><Relationship Id="rId5" Type="http://schemas.openxmlformats.org/officeDocument/2006/relationships/image" Target="../media/image5.jpeg"/><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59.xml"/><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59.xml"/></Relationships>
</file>

<file path=ppt/slides/_rels/slide64.xml.rels><?xml version="1.0" encoding="UTF-8" standalone="yes"?>
<Relationships xmlns="http://schemas.openxmlformats.org/package/2006/relationships"><Relationship Id="rId8" Type="http://schemas.openxmlformats.org/officeDocument/2006/relationships/slide" Target="slide67.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66.xml"/><Relationship Id="rId5" Type="http://schemas.openxmlformats.org/officeDocument/2006/relationships/slide" Target="slide7.xml"/><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slide" Target="slide68.xml"/></Relationships>
</file>

<file path=ppt/slides/_rels/slide65.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64.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69.xml"/><Relationship Id="rId4" Type="http://schemas.openxmlformats.org/officeDocument/2006/relationships/image" Target="../media/image3.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69.xml"/><Relationship Id="rId5" Type="http://schemas.openxmlformats.org/officeDocument/2006/relationships/image" Target="../media/image5.jpeg"/><Relationship Id="rId4"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64.xml"/><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64.xml"/></Relationships>
</file>

<file path=ppt/slides/_rels/slide69.xml.rels><?xml version="1.0" encoding="UTF-8" standalone="yes"?>
<Relationships xmlns="http://schemas.openxmlformats.org/package/2006/relationships"><Relationship Id="rId8" Type="http://schemas.openxmlformats.org/officeDocument/2006/relationships/slide" Target="slide73.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72.xml"/><Relationship Id="rId5" Type="http://schemas.openxmlformats.org/officeDocument/2006/relationships/slide" Target="slide7.xml"/><Relationship Id="rId10" Type="http://schemas.openxmlformats.org/officeDocument/2006/relationships/image" Target="../media/image10.jpeg"/><Relationship Id="rId4" Type="http://schemas.openxmlformats.org/officeDocument/2006/relationships/image" Target="../media/image3.png"/><Relationship Id="rId9" Type="http://schemas.openxmlformats.org/officeDocument/2006/relationships/slide" Target="slide71.xml"/></Relationships>
</file>

<file path=ppt/slides/_rels/slide7.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Layout" Target="../slideLayouts/slideLayout2.xml"/><Relationship Id="rId7" Type="http://schemas.openxmlformats.org/officeDocument/2006/relationships/image" Target="../media/image6.jpe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slide" Target="slide4.xm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70.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slideLayout" Target="../slideLayouts/slideLayout2.xml"/><Relationship Id="rId7" Type="http://schemas.openxmlformats.org/officeDocument/2006/relationships/slide" Target="slide69.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3.xml"/><Relationship Id="rId5" Type="http://schemas.openxmlformats.org/officeDocument/2006/relationships/slide" Target="slide74.xml"/><Relationship Id="rId4" Type="http://schemas.openxmlformats.org/officeDocument/2006/relationships/image" Target="../media/image3.png"/></Relationships>
</file>

<file path=ppt/slides/_rels/slide7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74.xml"/><Relationship Id="rId5" Type="http://schemas.openxmlformats.org/officeDocument/2006/relationships/image" Target="../media/image5.jpeg"/><Relationship Id="rId4" Type="http://schemas.openxmlformats.org/officeDocument/2006/relationships/image" Target="../media/image3.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69.xml"/><Relationship Id="rId4" Type="http://schemas.openxmlformats.org/officeDocument/2006/relationships/image" Target="../media/image3.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69.xml"/></Relationships>
</file>

<file path=ppt/slides/_rels/slide74.xml.rels><?xml version="1.0" encoding="UTF-8" standalone="yes"?>
<Relationships xmlns="http://schemas.openxmlformats.org/package/2006/relationships"><Relationship Id="rId8" Type="http://schemas.openxmlformats.org/officeDocument/2006/relationships/slide" Target="slide76.xml"/><Relationship Id="rId13" Type="http://schemas.openxmlformats.org/officeDocument/2006/relationships/image" Target="../media/image13.jpeg"/><Relationship Id="rId3" Type="http://schemas.openxmlformats.org/officeDocument/2006/relationships/slideLayout" Target="../slideLayouts/slideLayout2.xml"/><Relationship Id="rId7" Type="http://schemas.openxmlformats.org/officeDocument/2006/relationships/slide" Target="slide56.xml"/><Relationship Id="rId12" Type="http://schemas.openxmlformats.org/officeDocument/2006/relationships/image" Target="../media/image12.jpe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77.xml"/><Relationship Id="rId11" Type="http://schemas.openxmlformats.org/officeDocument/2006/relationships/slide" Target="slide58.xml"/><Relationship Id="rId5" Type="http://schemas.openxmlformats.org/officeDocument/2006/relationships/image" Target="../media/image3.png"/><Relationship Id="rId10" Type="http://schemas.openxmlformats.org/officeDocument/2006/relationships/slide" Target="slide78.xml"/><Relationship Id="rId4" Type="http://schemas.openxmlformats.org/officeDocument/2006/relationships/image" Target="../media/image11.png"/><Relationship Id="rId9" Type="http://schemas.openxmlformats.org/officeDocument/2006/relationships/slide" Target="slide57.xml"/><Relationship Id="rId14" Type="http://schemas.openxmlformats.org/officeDocument/2006/relationships/image" Target="../media/image14.jpeg"/></Relationships>
</file>

<file path=ppt/slides/_rels/slide75.xml.rels><?xml version="1.0" encoding="UTF-8" standalone="yes"?>
<Relationships xmlns="http://schemas.openxmlformats.org/package/2006/relationships"><Relationship Id="rId8" Type="http://schemas.openxmlformats.org/officeDocument/2006/relationships/slide" Target="slide79.xml"/><Relationship Id="rId3" Type="http://schemas.openxmlformats.org/officeDocument/2006/relationships/slideLayout" Target="../slideLayouts/slideLayout2.xml"/><Relationship Id="rId7" Type="http://schemas.openxmlformats.org/officeDocument/2006/relationships/image" Target="../media/image4.gif"/><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74.xml"/><Relationship Id="rId5" Type="http://schemas.openxmlformats.org/officeDocument/2006/relationships/slide" Target="slide3.xml"/><Relationship Id="rId4" Type="http://schemas.openxmlformats.org/officeDocument/2006/relationships/image" Target="../media/image3.png"/></Relationships>
</file>

<file path=ppt/slides/_rels/slide76.xml.rels><?xml version="1.0" encoding="UTF-8" standalone="yes"?>
<Relationships xmlns="http://schemas.openxmlformats.org/package/2006/relationships"><Relationship Id="rId8" Type="http://schemas.openxmlformats.org/officeDocument/2006/relationships/slide" Target="slide79.xml"/><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13.jpeg"/><Relationship Id="rId5" Type="http://schemas.openxmlformats.org/officeDocument/2006/relationships/image" Target="../media/image5.jpeg"/><Relationship Id="rId4" Type="http://schemas.openxmlformats.org/officeDocument/2006/relationships/image" Target="../media/image3.png"/></Relationships>
</file>

<file path=ppt/slides/_rels/slide7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74.xml"/><Relationship Id="rId4" Type="http://schemas.openxmlformats.org/officeDocument/2006/relationships/image" Target="../media/image3.png"/></Relationships>
</file>

<file path=ppt/slides/_rels/slide7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74.xml"/></Relationships>
</file>

<file path=ppt/slides/_rels/slide79.xml.rels><?xml version="1.0" encoding="UTF-8" standalone="yes"?>
<Relationships xmlns="http://schemas.openxmlformats.org/package/2006/relationships"><Relationship Id="rId8" Type="http://schemas.openxmlformats.org/officeDocument/2006/relationships/slide" Target="slide76.xml"/><Relationship Id="rId3" Type="http://schemas.openxmlformats.org/officeDocument/2006/relationships/slideLayout" Target="../slideLayouts/slideLayout2.xml"/><Relationship Id="rId7" Type="http://schemas.openxmlformats.org/officeDocument/2006/relationships/slide" Target="slide82.xml"/><Relationship Id="rId12" Type="http://schemas.openxmlformats.org/officeDocument/2006/relationships/image" Target="../media/image15.jpe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77.xml"/><Relationship Id="rId11" Type="http://schemas.openxmlformats.org/officeDocument/2006/relationships/slide" Target="slide81.xml"/><Relationship Id="rId5" Type="http://schemas.openxmlformats.org/officeDocument/2006/relationships/image" Target="../media/image3.png"/><Relationship Id="rId10" Type="http://schemas.openxmlformats.org/officeDocument/2006/relationships/slide" Target="slide78.xml"/><Relationship Id="rId4" Type="http://schemas.openxmlformats.org/officeDocument/2006/relationships/image" Target="../media/image11.png"/><Relationship Id="rId9" Type="http://schemas.openxmlformats.org/officeDocument/2006/relationships/slide" Target="slide8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4.xml"/></Relationships>
</file>

<file path=ppt/slides/_rels/slide80.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Layout" Target="../slideLayouts/slideLayout2.xml"/><Relationship Id="rId7" Type="http://schemas.openxmlformats.org/officeDocument/2006/relationships/image" Target="../media/image4.gif"/><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79.xml"/><Relationship Id="rId5" Type="http://schemas.openxmlformats.org/officeDocument/2006/relationships/slide" Target="slide3.xml"/><Relationship Id="rId4" Type="http://schemas.openxmlformats.org/officeDocument/2006/relationships/image" Target="../media/image3.png"/></Relationships>
</file>

<file path=ppt/slides/_rels/slide8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84.xml"/><Relationship Id="rId5" Type="http://schemas.openxmlformats.org/officeDocument/2006/relationships/image" Target="../media/image5.jpeg"/><Relationship Id="rId4" Type="http://schemas.openxmlformats.org/officeDocument/2006/relationships/image" Target="../media/image3.png"/></Relationships>
</file>

<file path=ppt/slides/_rels/slide8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79.xml"/><Relationship Id="rId4" Type="http://schemas.openxmlformats.org/officeDocument/2006/relationships/image" Target="../media/image3.png"/></Relationships>
</file>

<file path=ppt/slides/_rels/slide8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79.xml"/></Relationships>
</file>

<file path=ppt/slides/_rels/slide84.xml.rels><?xml version="1.0" encoding="UTF-8" standalone="yes"?>
<Relationships xmlns="http://schemas.openxmlformats.org/package/2006/relationships"><Relationship Id="rId8" Type="http://schemas.openxmlformats.org/officeDocument/2006/relationships/slide" Target="slide76.xml"/><Relationship Id="rId3" Type="http://schemas.openxmlformats.org/officeDocument/2006/relationships/slideLayout" Target="../slideLayouts/slideLayout2.xml"/><Relationship Id="rId7" Type="http://schemas.openxmlformats.org/officeDocument/2006/relationships/slide" Target="slide87.xml"/><Relationship Id="rId12" Type="http://schemas.openxmlformats.org/officeDocument/2006/relationships/image" Target="../media/image18.jpe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77.xml"/><Relationship Id="rId11" Type="http://schemas.openxmlformats.org/officeDocument/2006/relationships/slide" Target="slide88.xml"/><Relationship Id="rId5" Type="http://schemas.openxmlformats.org/officeDocument/2006/relationships/image" Target="../media/image3.png"/><Relationship Id="rId10" Type="http://schemas.openxmlformats.org/officeDocument/2006/relationships/slide" Target="slide78.xml"/><Relationship Id="rId4" Type="http://schemas.openxmlformats.org/officeDocument/2006/relationships/image" Target="../media/image11.png"/><Relationship Id="rId9" Type="http://schemas.openxmlformats.org/officeDocument/2006/relationships/slide" Target="slide86.xml"/></Relationships>
</file>

<file path=ppt/slides/_rels/slide85.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Layout" Target="../slideLayouts/slideLayout2.xml"/><Relationship Id="rId7" Type="http://schemas.openxmlformats.org/officeDocument/2006/relationships/image" Target="../media/image4.gif"/><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84.xml"/><Relationship Id="rId5" Type="http://schemas.openxmlformats.org/officeDocument/2006/relationships/slide" Target="slide3.xml"/><Relationship Id="rId4" Type="http://schemas.openxmlformats.org/officeDocument/2006/relationships/image" Target="../media/image3.png"/></Relationships>
</file>

<file path=ppt/slides/_rels/slide8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89.xml"/><Relationship Id="rId5" Type="http://schemas.openxmlformats.org/officeDocument/2006/relationships/image" Target="../media/image5.jpeg"/><Relationship Id="rId4" Type="http://schemas.openxmlformats.org/officeDocument/2006/relationships/image" Target="../media/image3.png"/></Relationships>
</file>

<file path=ppt/slides/_rels/slide8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84.xml"/><Relationship Id="rId4" Type="http://schemas.openxmlformats.org/officeDocument/2006/relationships/image" Target="../media/image3.pn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84.xml"/></Relationships>
</file>

<file path=ppt/slides/_rels/slide89.xml.rels><?xml version="1.0" encoding="UTF-8" standalone="yes"?>
<Relationships xmlns="http://schemas.openxmlformats.org/package/2006/relationships"><Relationship Id="rId8" Type="http://schemas.openxmlformats.org/officeDocument/2006/relationships/slide" Target="slide76.xml"/><Relationship Id="rId3" Type="http://schemas.openxmlformats.org/officeDocument/2006/relationships/slideLayout" Target="../slideLayouts/slideLayout2.xml"/><Relationship Id="rId7" Type="http://schemas.openxmlformats.org/officeDocument/2006/relationships/slide" Target="slide92.xml"/><Relationship Id="rId12" Type="http://schemas.openxmlformats.org/officeDocument/2006/relationships/image" Target="../media/image20.jpe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77.xml"/><Relationship Id="rId11" Type="http://schemas.openxmlformats.org/officeDocument/2006/relationships/slide" Target="slide93.xml"/><Relationship Id="rId5" Type="http://schemas.openxmlformats.org/officeDocument/2006/relationships/image" Target="../media/image3.png"/><Relationship Id="rId10" Type="http://schemas.openxmlformats.org/officeDocument/2006/relationships/slide" Target="slide78.xml"/><Relationship Id="rId4" Type="http://schemas.openxmlformats.org/officeDocument/2006/relationships/image" Target="../media/image11.png"/><Relationship Id="rId9" Type="http://schemas.openxmlformats.org/officeDocument/2006/relationships/slide" Target="slide91.xml"/></Relationships>
</file>

<file path=ppt/slides/_rels/slide9.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image" Target="../media/image3.png"/><Relationship Id="rId9" Type="http://schemas.openxmlformats.org/officeDocument/2006/relationships/slide" Target="slide13.xml"/></Relationships>
</file>

<file path=ppt/slides/_rels/slide90.xml.rels><?xml version="1.0" encoding="UTF-8" standalone="yes"?>
<Relationships xmlns="http://schemas.openxmlformats.org/package/2006/relationships"><Relationship Id="rId8" Type="http://schemas.openxmlformats.org/officeDocument/2006/relationships/slide" Target="slide94.xml"/><Relationship Id="rId3" Type="http://schemas.openxmlformats.org/officeDocument/2006/relationships/slideLayout" Target="../slideLayouts/slideLayout2.xml"/><Relationship Id="rId7" Type="http://schemas.openxmlformats.org/officeDocument/2006/relationships/image" Target="../media/image4.gif"/><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89.xml"/><Relationship Id="rId5" Type="http://schemas.openxmlformats.org/officeDocument/2006/relationships/slide" Target="slide3.xml"/><Relationship Id="rId4" Type="http://schemas.openxmlformats.org/officeDocument/2006/relationships/image" Target="../media/image3.png"/></Relationships>
</file>

<file path=ppt/slides/_rels/slide9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94.xml"/><Relationship Id="rId5" Type="http://schemas.openxmlformats.org/officeDocument/2006/relationships/image" Target="../media/image5.jpeg"/><Relationship Id="rId4" Type="http://schemas.openxmlformats.org/officeDocument/2006/relationships/image" Target="../media/image3.png"/></Relationships>
</file>

<file path=ppt/slides/_rels/slide9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89.xml"/><Relationship Id="rId4" Type="http://schemas.openxmlformats.org/officeDocument/2006/relationships/image" Target="../media/image3.png"/></Relationships>
</file>

<file path=ppt/slides/_rels/slide9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89.xml"/></Relationships>
</file>

<file path=ppt/slides/_rels/slide94.xml.rels><?xml version="1.0" encoding="UTF-8" standalone="yes"?>
<Relationships xmlns="http://schemas.openxmlformats.org/package/2006/relationships"><Relationship Id="rId8" Type="http://schemas.openxmlformats.org/officeDocument/2006/relationships/slide" Target="slide76.xml"/><Relationship Id="rId3" Type="http://schemas.openxmlformats.org/officeDocument/2006/relationships/slideLayout" Target="../slideLayouts/slideLayout2.xml"/><Relationship Id="rId7" Type="http://schemas.openxmlformats.org/officeDocument/2006/relationships/slide" Target="slide97.xml"/><Relationship Id="rId12" Type="http://schemas.openxmlformats.org/officeDocument/2006/relationships/image" Target="../media/image23.jpe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77.xml"/><Relationship Id="rId11" Type="http://schemas.openxmlformats.org/officeDocument/2006/relationships/slide" Target="slide96.xml"/><Relationship Id="rId5" Type="http://schemas.openxmlformats.org/officeDocument/2006/relationships/image" Target="../media/image3.png"/><Relationship Id="rId10" Type="http://schemas.openxmlformats.org/officeDocument/2006/relationships/slide" Target="slide78.xml"/><Relationship Id="rId4" Type="http://schemas.openxmlformats.org/officeDocument/2006/relationships/image" Target="../media/image11.png"/><Relationship Id="rId9" Type="http://schemas.openxmlformats.org/officeDocument/2006/relationships/slide" Target="slide98.xml"/></Relationships>
</file>

<file path=ppt/slides/_rels/slide95.xml.rels><?xml version="1.0" encoding="UTF-8" standalone="yes"?>
<Relationships xmlns="http://schemas.openxmlformats.org/package/2006/relationships"><Relationship Id="rId8" Type="http://schemas.openxmlformats.org/officeDocument/2006/relationships/slide" Target="slide99.xml"/><Relationship Id="rId3" Type="http://schemas.openxmlformats.org/officeDocument/2006/relationships/slideLayout" Target="../slideLayouts/slideLayout2.xml"/><Relationship Id="rId7" Type="http://schemas.openxmlformats.org/officeDocument/2006/relationships/image" Target="../media/image4.gif"/><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slide" Target="slide94.xml"/><Relationship Id="rId5" Type="http://schemas.openxmlformats.org/officeDocument/2006/relationships/slide" Target="slide3.xml"/><Relationship Id="rId4" Type="http://schemas.openxmlformats.org/officeDocument/2006/relationships/image" Target="../media/image3.png"/></Relationships>
</file>

<file path=ppt/slides/_rels/slide9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slide" Target="slide99.xml"/><Relationship Id="rId5" Type="http://schemas.openxmlformats.org/officeDocument/2006/relationships/image" Target="../media/image5.jpeg"/><Relationship Id="rId4" Type="http://schemas.openxmlformats.org/officeDocument/2006/relationships/image" Target="../media/image3.png"/></Relationships>
</file>

<file path=ppt/slides/_rels/slide9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slide" Target="slide94.xml"/><Relationship Id="rId4" Type="http://schemas.openxmlformats.org/officeDocument/2006/relationships/image" Target="../media/image3.png"/></Relationships>
</file>

<file path=ppt/slides/_rels/slide9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slide" Target="slide94.xml"/></Relationships>
</file>

<file path=ppt/slides/_rels/slide99.xml.rels><?xml version="1.0" encoding="UTF-8" standalone="yes"?>
<Relationships xmlns="http://schemas.openxmlformats.org/package/2006/relationships"><Relationship Id="rId8" Type="http://schemas.openxmlformats.org/officeDocument/2006/relationships/slide" Target="slide103.xml"/><Relationship Id="rId13" Type="http://schemas.openxmlformats.org/officeDocument/2006/relationships/image" Target="../media/image25.jpeg"/><Relationship Id="rId3" Type="http://schemas.openxmlformats.org/officeDocument/2006/relationships/slideLayout" Target="../slideLayouts/slideLayout2.xml"/><Relationship Id="rId7" Type="http://schemas.openxmlformats.org/officeDocument/2006/relationships/slide" Target="slide56.xml"/><Relationship Id="rId12" Type="http://schemas.openxmlformats.org/officeDocument/2006/relationships/image" Target="../media/image24.jpe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slide" Target="slide102.xml"/><Relationship Id="rId11" Type="http://schemas.openxmlformats.org/officeDocument/2006/relationships/slide" Target="slide58.xml"/><Relationship Id="rId5" Type="http://schemas.openxmlformats.org/officeDocument/2006/relationships/image" Target="../media/image3.png"/><Relationship Id="rId10" Type="http://schemas.openxmlformats.org/officeDocument/2006/relationships/slide" Target="slide101.xml"/><Relationship Id="rId4" Type="http://schemas.openxmlformats.org/officeDocument/2006/relationships/image" Target="../media/image11.png"/><Relationship Id="rId9" Type="http://schemas.openxmlformats.org/officeDocument/2006/relationships/slide" Target="slide57.xml"/><Relationship Id="rId1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p:cNvSpPr>
            <a:spLocks noGrp="1"/>
          </p:cNvSpPr>
          <p:nvPr>
            <p:ph type="subTitle" idx="1"/>
          </p:nvPr>
        </p:nvSpPr>
        <p:spPr/>
        <p:txBody>
          <a:bodyPr/>
          <a:lstStyle/>
          <a:p>
            <a:r>
              <a:rPr lang="nl-BE" dirty="0" smtClean="0"/>
              <a:t>Ben jij een echte computer expert?</a:t>
            </a:r>
            <a:endParaRPr lang="nl-BE" dirty="0"/>
          </a:p>
        </p:txBody>
      </p:sp>
      <p:sp>
        <p:nvSpPr>
          <p:cNvPr id="2" name="Titel 1"/>
          <p:cNvSpPr>
            <a:spLocks noGrp="1"/>
          </p:cNvSpPr>
          <p:nvPr>
            <p:ph type="ctrTitle"/>
          </p:nvPr>
        </p:nvSpPr>
        <p:spPr>
          <a:xfrm>
            <a:off x="604705" y="3227033"/>
            <a:ext cx="6629400" cy="994055"/>
          </a:xfrm>
        </p:spPr>
        <p:txBody>
          <a:bodyPr/>
          <a:lstStyle/>
          <a:p>
            <a:r>
              <a:rPr lang="nl-BE" sz="6000" dirty="0" smtClean="0"/>
              <a:t>Quiz</a:t>
            </a:r>
            <a:endParaRPr lang="nl-BE" dirty="0"/>
          </a:p>
        </p:txBody>
      </p:sp>
      <p:sp>
        <p:nvSpPr>
          <p:cNvPr id="4" name="Tekstvak 3"/>
          <p:cNvSpPr txBox="1"/>
          <p:nvPr/>
        </p:nvSpPr>
        <p:spPr>
          <a:xfrm>
            <a:off x="6228184" y="6381328"/>
            <a:ext cx="2808312" cy="369332"/>
          </a:xfrm>
          <a:prstGeom prst="rect">
            <a:avLst/>
          </a:prstGeom>
          <a:noFill/>
        </p:spPr>
        <p:txBody>
          <a:bodyPr wrap="square" rtlCol="0">
            <a:spAutoFit/>
          </a:bodyPr>
          <a:lstStyle/>
          <a:p>
            <a:pPr algn="r"/>
            <a:r>
              <a:rPr lang="nl-BE" i="1" dirty="0" smtClean="0"/>
              <a:t>Klik om verder te gaan.</a:t>
            </a:r>
            <a:endParaRPr lang="nl-BE" i="1" dirty="0"/>
          </a:p>
        </p:txBody>
      </p:sp>
      <p:sp>
        <p:nvSpPr>
          <p:cNvPr id="16" name="Rechthoek 15">
            <a:hlinkClick r:id="rId2" action="ppaction://hlinksldjump"/>
          </p:cNvPr>
          <p:cNvSpPr/>
          <p:nvPr/>
        </p:nvSpPr>
        <p:spPr>
          <a:xfrm>
            <a:off x="107504" y="116632"/>
            <a:ext cx="8928992" cy="6634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35536999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16884846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6366259"/>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5"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6" action="ppaction://hlinksldjump"/>
          </p:cNvPr>
          <p:cNvSpPr txBox="1"/>
          <p:nvPr/>
        </p:nvSpPr>
        <p:spPr>
          <a:xfrm>
            <a:off x="6560045" y="6366259"/>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2" name="Afbeelding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2876860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64100" y="4162730"/>
            <a:ext cx="572000" cy="468000"/>
          </a:xfrm>
          <a:prstGeom prst="rect">
            <a:avLst/>
          </a:prstGeom>
        </p:spPr>
      </p:pic>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779912" y="3008383"/>
            <a:ext cx="609600" cy="609600"/>
          </a:xfrm>
          <a:prstGeom prst="rect">
            <a:avLst/>
          </a:prstGeom>
        </p:spPr>
      </p:pic>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Deze knop dient inderdaad om je tekst </a:t>
            </a:r>
            <a:r>
              <a:rPr lang="nl-BE" b="1" i="1" dirty="0" smtClean="0"/>
              <a:t>volledig uit te vullen.</a:t>
            </a:r>
            <a:endParaRPr lang="nl-BE" dirty="0"/>
          </a:p>
        </p:txBody>
      </p:sp>
      <p:grpSp>
        <p:nvGrpSpPr>
          <p:cNvPr id="12" name="Groep 11"/>
          <p:cNvGrpSpPr/>
          <p:nvPr/>
        </p:nvGrpSpPr>
        <p:grpSpPr>
          <a:xfrm>
            <a:off x="90064" y="6370905"/>
            <a:ext cx="8928992" cy="369332"/>
            <a:chOff x="90064" y="6370905"/>
            <a:chExt cx="8928992" cy="369332"/>
          </a:xfrm>
        </p:grpSpPr>
        <p:sp>
          <p:nvSpPr>
            <p:cNvPr id="14" name="Afgeronde rechthoek 13"/>
            <p:cNvSpPr/>
            <p:nvPr/>
          </p:nvSpPr>
          <p:spPr>
            <a:xfrm>
              <a:off x="827584" y="6370905"/>
              <a:ext cx="7488832"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5" name="Tekstvak 14">
              <a:hlinkClick r:id="rId7" action="ppaction://hlinksldjump"/>
            </p:cNvPr>
            <p:cNvSpPr txBox="1"/>
            <p:nvPr/>
          </p:nvSpPr>
          <p:spPr>
            <a:xfrm>
              <a:off x="90064" y="6370905"/>
              <a:ext cx="8928992" cy="369332"/>
            </a:xfrm>
            <a:prstGeom prst="rect">
              <a:avLst/>
            </a:prstGeom>
            <a:noFill/>
          </p:spPr>
          <p:txBody>
            <a:bodyPr wrap="square" rtlCol="0">
              <a:spAutoFit/>
            </a:bodyPr>
            <a:lstStyle/>
            <a:p>
              <a:pPr algn="ctr"/>
              <a:r>
                <a:rPr lang="nl-BE" b="1" i="1" dirty="0" smtClean="0"/>
                <a:t>Terug naar het hoofdmenu om een ander onderwerp te kiezen</a:t>
              </a:r>
              <a:endParaRPr lang="nl-BE" b="1" i="1" dirty="0"/>
            </a:p>
          </p:txBody>
        </p:sp>
      </p:grpSp>
    </p:spTree>
    <p:extLst>
      <p:ext uri="{BB962C8B-B14F-4D97-AF65-F5344CB8AC3E}">
        <p14:creationId xmlns:p14="http://schemas.microsoft.com/office/powerpoint/2010/main" val="12645842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3536" y="4146792"/>
            <a:ext cx="512571" cy="468000"/>
          </a:xfrm>
          <a:prstGeom prst="rect">
            <a:avLst/>
          </a:prstGeom>
        </p:spPr>
      </p:pic>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6"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Deze knop dient om je tekst </a:t>
            </a:r>
            <a:r>
              <a:rPr lang="nl-BE" b="1" i="1" dirty="0" smtClean="0"/>
              <a:t>links uit te vullen</a:t>
            </a:r>
            <a:r>
              <a:rPr lang="nl-BE" dirty="0" smtClean="0"/>
              <a:t>.</a:t>
            </a:r>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8"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1002571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3536" y="4083469"/>
            <a:ext cx="468000" cy="4680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8"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2" name="Tekstvak 11"/>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Deze knop dient om je tekst </a:t>
            </a:r>
            <a:r>
              <a:rPr lang="nl-BE" b="1" i="1" dirty="0" smtClean="0"/>
              <a:t>te centreren</a:t>
            </a:r>
            <a:r>
              <a:rPr lang="nl-BE" dirty="0" smtClean="0"/>
              <a:t>.</a:t>
            </a:r>
          </a:p>
          <a:p>
            <a:pPr algn="ctr"/>
            <a:endParaRPr lang="nl-BE" dirty="0"/>
          </a:p>
          <a:p>
            <a:pPr algn="ctr"/>
            <a:r>
              <a:rPr lang="nl-BE" dirty="0" smtClean="0"/>
              <a:t>Probeer </a:t>
            </a:r>
            <a:r>
              <a:rPr lang="nl-BE" dirty="0"/>
              <a:t>het nog een keer</a:t>
            </a:r>
            <a:r>
              <a:rPr lang="nl-BE" dirty="0" smtClean="0"/>
              <a:t>. </a:t>
            </a:r>
            <a:endParaRPr lang="nl-BE" dirty="0"/>
          </a:p>
        </p:txBody>
      </p:sp>
    </p:spTree>
    <p:extLst>
      <p:ext uri="{BB962C8B-B14F-4D97-AF65-F5344CB8AC3E}">
        <p14:creationId xmlns:p14="http://schemas.microsoft.com/office/powerpoint/2010/main" val="37811399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01847" y="2784539"/>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01847" y="2784539"/>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REKENBLAD: </a:t>
            </a:r>
            <a:br>
              <a:rPr lang="nl-BE" dirty="0" smtClean="0"/>
            </a:br>
            <a:r>
              <a:rPr lang="nl-BE" dirty="0" smtClean="0"/>
              <a:t>Vraag 1</a:t>
            </a:r>
            <a:endParaRPr lang="nl-BE" dirty="0"/>
          </a:p>
        </p:txBody>
      </p:sp>
      <p:sp>
        <p:nvSpPr>
          <p:cNvPr id="4" name="Tekstvak 3"/>
          <p:cNvSpPr txBox="1"/>
          <p:nvPr/>
        </p:nvSpPr>
        <p:spPr>
          <a:xfrm>
            <a:off x="251520" y="1763524"/>
            <a:ext cx="8640960" cy="646331"/>
          </a:xfrm>
          <a:prstGeom prst="rect">
            <a:avLst/>
          </a:prstGeom>
          <a:noFill/>
        </p:spPr>
        <p:txBody>
          <a:bodyPr wrap="square" rtlCol="0">
            <a:spAutoFit/>
          </a:bodyPr>
          <a:lstStyle/>
          <a:p>
            <a:pPr algn="just"/>
            <a:r>
              <a:rPr lang="nl-BE" dirty="0"/>
              <a:t>Het adres van de actieve cel mag niet in een formule opgenomen worden. In dit geval zegt men dat de formule een ... bevat. </a:t>
            </a:r>
          </a:p>
        </p:txBody>
      </p:sp>
      <p:grpSp>
        <p:nvGrpSpPr>
          <p:cNvPr id="11" name="Groep 10"/>
          <p:cNvGrpSpPr/>
          <p:nvPr/>
        </p:nvGrpSpPr>
        <p:grpSpPr>
          <a:xfrm>
            <a:off x="2678477" y="2657291"/>
            <a:ext cx="3781136"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Kruisverwijzing</a:t>
              </a:r>
              <a:endParaRPr lang="nl-BE" sz="2400" b="1" dirty="0">
                <a:solidFill>
                  <a:schemeClr val="bg1"/>
                </a:solidFill>
              </a:endParaRPr>
            </a:p>
          </p:txBody>
        </p:sp>
      </p:grpSp>
      <p:grpSp>
        <p:nvGrpSpPr>
          <p:cNvPr id="12" name="Groep 11"/>
          <p:cNvGrpSpPr/>
          <p:nvPr/>
        </p:nvGrpSpPr>
        <p:grpSpPr>
          <a:xfrm>
            <a:off x="2659667" y="3861048"/>
            <a:ext cx="3799945"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a:t>
              </a:r>
              <a:r>
                <a:rPr lang="nl-BE" sz="2400" b="1" dirty="0" err="1" smtClean="0">
                  <a:solidFill>
                    <a:schemeClr val="bg1"/>
                  </a:solidFill>
                </a:rPr>
                <a:t>Celverwijzing</a:t>
              </a:r>
              <a:endParaRPr lang="nl-BE" sz="2400" b="1" dirty="0">
                <a:solidFill>
                  <a:schemeClr val="bg1"/>
                </a:solidFill>
              </a:endParaRPr>
            </a:p>
          </p:txBody>
        </p:sp>
      </p:grpSp>
      <p:grpSp>
        <p:nvGrpSpPr>
          <p:cNvPr id="13" name="Groep 12"/>
          <p:cNvGrpSpPr/>
          <p:nvPr/>
        </p:nvGrpSpPr>
        <p:grpSpPr>
          <a:xfrm>
            <a:off x="2659667" y="5157192"/>
            <a:ext cx="3799946" cy="1032212"/>
            <a:chOff x="2882860" y="5157192"/>
            <a:chExt cx="3328846" cy="1032212"/>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830997"/>
            </a:xfrm>
            <a:prstGeom prst="rect">
              <a:avLst/>
            </a:prstGeom>
            <a:noFill/>
          </p:spPr>
          <p:txBody>
            <a:bodyPr wrap="square" rtlCol="0">
              <a:spAutoFit/>
            </a:bodyPr>
            <a:lstStyle/>
            <a:p>
              <a:pPr algn="ctr"/>
              <a:r>
                <a:rPr lang="nl-BE" sz="2400" b="1" dirty="0" smtClean="0">
                  <a:solidFill>
                    <a:schemeClr val="bg1"/>
                  </a:solidFill>
                </a:rPr>
                <a:t>C. Foutieve verwijzing</a:t>
              </a:r>
              <a:endParaRPr lang="nl-BE" sz="2400" b="1" dirty="0">
                <a:solidFill>
                  <a:schemeClr val="bg1"/>
                </a:solidFill>
              </a:endParaRPr>
            </a:p>
          </p:txBody>
        </p:sp>
      </p:grpSp>
    </p:spTree>
    <p:extLst>
      <p:ext uri="{BB962C8B-B14F-4D97-AF65-F5344CB8AC3E}">
        <p14:creationId xmlns:p14="http://schemas.microsoft.com/office/powerpoint/2010/main" val="1963944722"/>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14934997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Als het </a:t>
            </a:r>
            <a:r>
              <a:rPr lang="nl-BE" dirty="0"/>
              <a:t>adres van </a:t>
            </a:r>
            <a:r>
              <a:rPr lang="nl-BE" dirty="0" smtClean="0"/>
              <a:t>de actieve </a:t>
            </a:r>
            <a:r>
              <a:rPr lang="nl-BE" dirty="0"/>
              <a:t>cel </a:t>
            </a:r>
            <a:r>
              <a:rPr lang="nl-BE" dirty="0" smtClean="0"/>
              <a:t>mee wordt opgenomen in een formule, </a:t>
            </a:r>
          </a:p>
          <a:p>
            <a:pPr algn="ctr"/>
            <a:r>
              <a:rPr lang="nl-BE" dirty="0" smtClean="0"/>
              <a:t>dan spreekt men van een </a:t>
            </a:r>
            <a:r>
              <a:rPr lang="nl-BE" b="1" i="1" dirty="0"/>
              <a:t>kruisverwijzing</a:t>
            </a:r>
            <a:r>
              <a:rPr lang="nl-BE" dirty="0" smtClean="0"/>
              <a:t>.</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777506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a:t>Een </a:t>
            </a:r>
            <a:r>
              <a:rPr lang="nl-BE" b="1" i="1" dirty="0" err="1"/>
              <a:t>celverwijzing</a:t>
            </a:r>
            <a:r>
              <a:rPr lang="nl-BE" dirty="0"/>
              <a:t> verwijst naar een cel of </a:t>
            </a:r>
            <a:r>
              <a:rPr lang="nl-BE" dirty="0" err="1"/>
              <a:t>celbereik</a:t>
            </a:r>
            <a:r>
              <a:rPr lang="nl-BE" dirty="0"/>
              <a:t> in een werkblad en kan in een formule worden gebruikt, zodat </a:t>
            </a:r>
            <a:r>
              <a:rPr lang="nl-BE" dirty="0" smtClean="0"/>
              <a:t>het rekenblad de </a:t>
            </a:r>
            <a:r>
              <a:rPr lang="nl-BE" dirty="0"/>
              <a:t>waarden of gegevens kan vinden die u met die formule wilt berekenen</a:t>
            </a:r>
            <a:r>
              <a:rPr lang="nl-BE" dirty="0" smtClean="0"/>
              <a:t>.</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7475974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Een </a:t>
            </a:r>
            <a:r>
              <a:rPr lang="nl-BE" b="1" i="1" dirty="0"/>
              <a:t>foutieve verwijzing </a:t>
            </a:r>
            <a:r>
              <a:rPr lang="nl-BE" dirty="0" smtClean="0"/>
              <a:t>is inderdaad wat het betekent, een foutieve verwijzing, maar we zoeken iets anders.</a:t>
            </a:r>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7524094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30569" y="2784539"/>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843808" y="2825821"/>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REKENBLAD: </a:t>
            </a:r>
            <a:br>
              <a:rPr lang="nl-BE" dirty="0" smtClean="0"/>
            </a:br>
            <a:r>
              <a:rPr lang="nl-BE" dirty="0" smtClean="0"/>
              <a:t>Vraag 2</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Wat bereken je met de operator  * ?</a:t>
            </a:r>
            <a:endParaRPr lang="nl-BE" dirty="0"/>
          </a:p>
        </p:txBody>
      </p:sp>
      <p:grpSp>
        <p:nvGrpSpPr>
          <p:cNvPr id="11" name="Groep 10"/>
          <p:cNvGrpSpPr/>
          <p:nvPr/>
        </p:nvGrpSpPr>
        <p:grpSpPr>
          <a:xfrm>
            <a:off x="2678477" y="2657291"/>
            <a:ext cx="3781136"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Optelling</a:t>
              </a:r>
              <a:endParaRPr lang="nl-BE" sz="2400" b="1" dirty="0">
                <a:solidFill>
                  <a:schemeClr val="bg1"/>
                </a:solidFill>
              </a:endParaRPr>
            </a:p>
          </p:txBody>
        </p:sp>
      </p:grpSp>
      <p:grpSp>
        <p:nvGrpSpPr>
          <p:cNvPr id="12" name="Groep 11"/>
          <p:cNvGrpSpPr/>
          <p:nvPr/>
        </p:nvGrpSpPr>
        <p:grpSpPr>
          <a:xfrm>
            <a:off x="2659667" y="3861048"/>
            <a:ext cx="3799945"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Aftrekking</a:t>
              </a:r>
              <a:endParaRPr lang="nl-BE" sz="2400" b="1" dirty="0">
                <a:solidFill>
                  <a:schemeClr val="bg1"/>
                </a:solidFill>
              </a:endParaRPr>
            </a:p>
          </p:txBody>
        </p:sp>
      </p:grpSp>
      <p:grpSp>
        <p:nvGrpSpPr>
          <p:cNvPr id="13" name="Groep 12"/>
          <p:cNvGrpSpPr/>
          <p:nvPr/>
        </p:nvGrpSpPr>
        <p:grpSpPr>
          <a:xfrm>
            <a:off x="2659667" y="5157192"/>
            <a:ext cx="3799946"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Vermenigvuldiging</a:t>
              </a:r>
              <a:endParaRPr lang="nl-BE" sz="2400" b="1" dirty="0">
                <a:solidFill>
                  <a:schemeClr val="bg1"/>
                </a:solidFill>
              </a:endParaRPr>
            </a:p>
          </p:txBody>
        </p:sp>
      </p:grpSp>
    </p:spTree>
    <p:extLst>
      <p:ext uri="{BB962C8B-B14F-4D97-AF65-F5344CB8AC3E}">
        <p14:creationId xmlns:p14="http://schemas.microsoft.com/office/powerpoint/2010/main" val="852651168"/>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sp>
        <p:nvSpPr>
          <p:cNvPr id="16" name="Tekstvak 15">
            <a:hlinkClick r:id="rId4" action="ppaction://hlinksldjump"/>
          </p:cNvPr>
          <p:cNvSpPr txBox="1"/>
          <p:nvPr/>
        </p:nvSpPr>
        <p:spPr>
          <a:xfrm>
            <a:off x="6606099" y="6391380"/>
            <a:ext cx="2449705" cy="369332"/>
          </a:xfrm>
          <a:prstGeom prst="rect">
            <a:avLst/>
          </a:prstGeom>
          <a:noFill/>
        </p:spPr>
        <p:txBody>
          <a:bodyPr wrap="square" rtlCol="0">
            <a:spAutoFit/>
          </a:bodyPr>
          <a:lstStyle/>
          <a:p>
            <a:pPr algn="ctr"/>
            <a:r>
              <a:rPr lang="nl-BE" dirty="0" smtClean="0"/>
              <a:t>Volgende vraag</a:t>
            </a:r>
            <a:endParaRPr lang="nl-BE" dirty="0"/>
          </a:p>
        </p:txBody>
      </p:sp>
      <p:pic>
        <p:nvPicPr>
          <p:cNvPr id="7"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779912" y="2957371"/>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9006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i="1" dirty="0" smtClean="0"/>
              <a:t>SMTP</a:t>
            </a:r>
            <a:r>
              <a:rPr lang="nl-BE" dirty="0" smtClean="0"/>
              <a:t> staat voor </a:t>
            </a:r>
            <a:r>
              <a:rPr lang="nl-BE" b="1" i="1" dirty="0" smtClean="0"/>
              <a:t>Simple Mail Transfer Protocol</a:t>
            </a:r>
            <a:r>
              <a:rPr lang="nl-BE" dirty="0" smtClean="0"/>
              <a:t>. Zo simpel is dat!</a:t>
            </a:r>
            <a:endParaRPr lang="nl-BE" i="1"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1190773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39092513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De  </a:t>
            </a:r>
            <a:r>
              <a:rPr lang="nl-BE" b="1" i="1" dirty="0"/>
              <a:t>*</a:t>
            </a:r>
            <a:r>
              <a:rPr lang="nl-BE" dirty="0" smtClean="0"/>
              <a:t>  in het rekenblad is inderdaad de operator </a:t>
            </a:r>
          </a:p>
          <a:p>
            <a:pPr algn="ctr"/>
            <a:r>
              <a:rPr lang="nl-BE" dirty="0" smtClean="0"/>
              <a:t>om te </a:t>
            </a:r>
            <a:r>
              <a:rPr lang="nl-BE" b="1" i="1" dirty="0"/>
              <a:t>vermenigvuldigen</a:t>
            </a:r>
            <a:r>
              <a:rPr lang="nl-BE" dirty="0" smtClean="0"/>
              <a:t>.</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4576765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Om </a:t>
            </a:r>
            <a:r>
              <a:rPr lang="nl-BE" b="1" i="1" dirty="0"/>
              <a:t>op te tellen </a:t>
            </a:r>
            <a:r>
              <a:rPr lang="nl-BE" dirty="0" smtClean="0"/>
              <a:t>gebruiken we een andere operator, nl.  </a:t>
            </a:r>
            <a:r>
              <a:rPr lang="nl-BE" b="1" i="1" dirty="0"/>
              <a:t>+</a:t>
            </a:r>
            <a:r>
              <a:rPr lang="nl-BE" dirty="0" smtClean="0"/>
              <a:t>  .</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8798510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Om </a:t>
            </a:r>
            <a:r>
              <a:rPr lang="nl-BE" b="1" i="1" dirty="0"/>
              <a:t>af te trekken </a:t>
            </a:r>
            <a:r>
              <a:rPr lang="nl-BE" dirty="0" smtClean="0"/>
              <a:t>gebruiken we een andere operator, nl.  </a:t>
            </a:r>
            <a:r>
              <a:rPr lang="nl-BE" b="1" i="1" dirty="0"/>
              <a:t>-</a:t>
            </a:r>
            <a:r>
              <a:rPr lang="nl-BE" dirty="0" smtClean="0"/>
              <a:t>  .</a:t>
            </a:r>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5523550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843808" y="2791042"/>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843808" y="2784539"/>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REKENBLAD: </a:t>
            </a:r>
            <a:br>
              <a:rPr lang="nl-BE" dirty="0" smtClean="0"/>
            </a:br>
            <a:r>
              <a:rPr lang="nl-BE" dirty="0" smtClean="0"/>
              <a:t>Vraag 3</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Welk teken typ je eerst in om </a:t>
            </a:r>
            <a:r>
              <a:rPr lang="nl-BE" dirty="0"/>
              <a:t>gegevens als tekst in te </a:t>
            </a:r>
            <a:r>
              <a:rPr lang="nl-BE" dirty="0" smtClean="0"/>
              <a:t>voeren?</a:t>
            </a:r>
            <a:endParaRPr lang="nl-BE" dirty="0"/>
          </a:p>
        </p:txBody>
      </p:sp>
      <p:grpSp>
        <p:nvGrpSpPr>
          <p:cNvPr id="11" name="Groep 10"/>
          <p:cNvGrpSpPr/>
          <p:nvPr/>
        </p:nvGrpSpPr>
        <p:grpSpPr>
          <a:xfrm>
            <a:off x="2678477" y="2657291"/>
            <a:ext cx="3781136"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a:t>
              </a:r>
              <a:endParaRPr lang="nl-BE" sz="2400" b="1" dirty="0">
                <a:solidFill>
                  <a:schemeClr val="bg1"/>
                </a:solidFill>
              </a:endParaRPr>
            </a:p>
          </p:txBody>
        </p:sp>
      </p:grpSp>
      <p:grpSp>
        <p:nvGrpSpPr>
          <p:cNvPr id="12" name="Groep 11"/>
          <p:cNvGrpSpPr/>
          <p:nvPr/>
        </p:nvGrpSpPr>
        <p:grpSpPr>
          <a:xfrm>
            <a:off x="2659667" y="3861048"/>
            <a:ext cx="3799945"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a:t>
              </a:r>
              <a:endParaRPr lang="nl-BE" sz="2400" b="1" dirty="0">
                <a:solidFill>
                  <a:schemeClr val="bg1"/>
                </a:solidFill>
              </a:endParaRPr>
            </a:p>
          </p:txBody>
        </p:sp>
      </p:grpSp>
      <p:grpSp>
        <p:nvGrpSpPr>
          <p:cNvPr id="13" name="Groep 12"/>
          <p:cNvGrpSpPr/>
          <p:nvPr/>
        </p:nvGrpSpPr>
        <p:grpSpPr>
          <a:xfrm>
            <a:off x="2659667" y="5157192"/>
            <a:ext cx="3799946"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a:t>
              </a:r>
              <a:endParaRPr lang="nl-BE" sz="2400" b="1" dirty="0">
                <a:solidFill>
                  <a:schemeClr val="bg1"/>
                </a:solidFill>
              </a:endParaRPr>
            </a:p>
          </p:txBody>
        </p:sp>
      </p:grpSp>
    </p:spTree>
    <p:extLst>
      <p:ext uri="{BB962C8B-B14F-4D97-AF65-F5344CB8AC3E}">
        <p14:creationId xmlns:p14="http://schemas.microsoft.com/office/powerpoint/2010/main" val="3387538695"/>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39853714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a:t>Om gegevens als tekst in te voeren </a:t>
            </a:r>
            <a:endParaRPr lang="nl-BE" dirty="0" smtClean="0"/>
          </a:p>
          <a:p>
            <a:pPr algn="ctr"/>
            <a:r>
              <a:rPr lang="nl-BE" dirty="0" smtClean="0"/>
              <a:t>typ </a:t>
            </a:r>
            <a:r>
              <a:rPr lang="nl-BE" dirty="0"/>
              <a:t>je als eerste teken </a:t>
            </a:r>
            <a:r>
              <a:rPr lang="nl-BE" dirty="0" smtClean="0"/>
              <a:t>inderdaad een  </a:t>
            </a:r>
            <a:r>
              <a:rPr lang="nl-BE" b="1" i="1" dirty="0"/>
              <a:t>‘</a:t>
            </a:r>
            <a:r>
              <a:rPr lang="nl-BE" dirty="0" smtClean="0"/>
              <a:t>  (</a:t>
            </a:r>
            <a:r>
              <a:rPr lang="nl-BE" b="1" i="1" dirty="0"/>
              <a:t>apostrof</a:t>
            </a:r>
            <a:r>
              <a:rPr lang="nl-BE" dirty="0" smtClean="0"/>
              <a:t>).</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5373188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a:t>Om gegevens als tekst in te voeren </a:t>
            </a:r>
            <a:r>
              <a:rPr lang="nl-BE" dirty="0" smtClean="0"/>
              <a:t>, typ </a:t>
            </a:r>
            <a:r>
              <a:rPr lang="nl-BE" dirty="0"/>
              <a:t>je </a:t>
            </a:r>
            <a:r>
              <a:rPr lang="nl-BE" dirty="0" smtClean="0"/>
              <a:t>geen  </a:t>
            </a:r>
            <a:r>
              <a:rPr lang="nl-BE" b="1" i="1" dirty="0"/>
              <a:t>=</a:t>
            </a:r>
            <a:r>
              <a:rPr lang="nl-BE" dirty="0" smtClean="0"/>
              <a:t>  .</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40030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a:t>Om gegevens als tekst in te voeren , typ je geen  </a:t>
            </a:r>
            <a:r>
              <a:rPr lang="nl-BE" b="1" i="1" dirty="0"/>
              <a:t>+</a:t>
            </a:r>
            <a:r>
              <a:rPr lang="nl-BE" dirty="0" smtClean="0"/>
              <a:t>  </a:t>
            </a:r>
            <a:r>
              <a:rPr lang="nl-BE" dirty="0"/>
              <a:t>.</a:t>
            </a:r>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40447393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843808" y="3072569"/>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843808" y="3072571"/>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REKENBLAD: </a:t>
            </a:r>
            <a:br>
              <a:rPr lang="nl-BE" dirty="0" smtClean="0"/>
            </a:br>
            <a:r>
              <a:rPr lang="nl-BE" dirty="0" smtClean="0"/>
              <a:t>Vraag 4</a:t>
            </a:r>
            <a:endParaRPr lang="nl-BE" dirty="0"/>
          </a:p>
        </p:txBody>
      </p:sp>
      <p:sp>
        <p:nvSpPr>
          <p:cNvPr id="4" name="Tekstvak 3"/>
          <p:cNvSpPr txBox="1"/>
          <p:nvPr/>
        </p:nvSpPr>
        <p:spPr>
          <a:xfrm>
            <a:off x="251520" y="1763524"/>
            <a:ext cx="8640960" cy="923330"/>
          </a:xfrm>
          <a:prstGeom prst="rect">
            <a:avLst/>
          </a:prstGeom>
          <a:noFill/>
        </p:spPr>
        <p:txBody>
          <a:bodyPr wrap="square" rtlCol="0">
            <a:spAutoFit/>
          </a:bodyPr>
          <a:lstStyle/>
          <a:p>
            <a:pPr algn="just"/>
            <a:r>
              <a:rPr lang="nl-BE" dirty="0"/>
              <a:t>=B5+B6+B7+B8+B9+B10+B11+B12+B13 </a:t>
            </a:r>
            <a:endParaRPr lang="nl-BE" dirty="0" smtClean="0"/>
          </a:p>
          <a:p>
            <a:pPr algn="just"/>
            <a:r>
              <a:rPr lang="nl-BE" dirty="0" smtClean="0"/>
              <a:t>Deze </a:t>
            </a:r>
            <a:r>
              <a:rPr lang="nl-BE" dirty="0"/>
              <a:t>methode is niet aan te bevelen. Het resultaat kan veel vlugger berekend worden met behulp van welke functie?</a:t>
            </a:r>
          </a:p>
        </p:txBody>
      </p:sp>
      <p:grpSp>
        <p:nvGrpSpPr>
          <p:cNvPr id="11" name="Groep 10"/>
          <p:cNvGrpSpPr/>
          <p:nvPr/>
        </p:nvGrpSpPr>
        <p:grpSpPr>
          <a:xfrm>
            <a:off x="2678477" y="2945323"/>
            <a:ext cx="3781136"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SOM</a:t>
              </a:r>
              <a:endParaRPr lang="nl-BE" sz="2400" b="1" dirty="0">
                <a:solidFill>
                  <a:schemeClr val="bg1"/>
                </a:solidFill>
              </a:endParaRPr>
            </a:p>
          </p:txBody>
        </p:sp>
      </p:grpSp>
      <p:grpSp>
        <p:nvGrpSpPr>
          <p:cNvPr id="12" name="Groep 11"/>
          <p:cNvGrpSpPr/>
          <p:nvPr/>
        </p:nvGrpSpPr>
        <p:grpSpPr>
          <a:xfrm>
            <a:off x="2659667" y="4149080"/>
            <a:ext cx="3799945"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PLUS</a:t>
              </a:r>
              <a:endParaRPr lang="nl-BE" sz="2400" b="1" dirty="0">
                <a:solidFill>
                  <a:schemeClr val="bg1"/>
                </a:solidFill>
              </a:endParaRPr>
            </a:p>
          </p:txBody>
        </p:sp>
      </p:grpSp>
      <p:grpSp>
        <p:nvGrpSpPr>
          <p:cNvPr id="13" name="Groep 12"/>
          <p:cNvGrpSpPr/>
          <p:nvPr/>
        </p:nvGrpSpPr>
        <p:grpSpPr>
          <a:xfrm>
            <a:off x="2659667" y="5445224"/>
            <a:ext cx="3799946"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OPTEL</a:t>
              </a:r>
              <a:endParaRPr lang="nl-BE" sz="2400" b="1" dirty="0">
                <a:solidFill>
                  <a:schemeClr val="bg1"/>
                </a:solidFill>
              </a:endParaRPr>
            </a:p>
          </p:txBody>
        </p:sp>
      </p:grpSp>
    </p:spTree>
    <p:extLst>
      <p:ext uri="{BB962C8B-B14F-4D97-AF65-F5344CB8AC3E}">
        <p14:creationId xmlns:p14="http://schemas.microsoft.com/office/powerpoint/2010/main" val="996031059"/>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8937"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a:t>Server Mail Transfer </a:t>
            </a:r>
            <a:r>
              <a:rPr lang="nl-BE" b="1" i="1" dirty="0" smtClean="0"/>
              <a:t>Protocol</a:t>
            </a:r>
            <a:r>
              <a:rPr lang="nl-BE" i="1" dirty="0" smtClean="0"/>
              <a:t> </a:t>
            </a:r>
            <a:r>
              <a:rPr lang="nl-BE" dirty="0" smtClean="0"/>
              <a:t>heeft geen betekenis.</a:t>
            </a:r>
            <a:endParaRPr lang="nl-BE" i="1" dirty="0" smtClean="0"/>
          </a:p>
          <a:p>
            <a:pPr algn="ctr"/>
            <a:endParaRPr lang="nl-BE" dirty="0" smtClean="0"/>
          </a:p>
          <a:p>
            <a:pPr algn="ctr"/>
            <a:r>
              <a:rPr lang="nl-BE" dirty="0" smtClean="0"/>
              <a:t>Probeer het nog een keer.</a:t>
            </a:r>
            <a:endParaRPr lang="nl-BE" dirty="0"/>
          </a:p>
        </p:txBody>
      </p:sp>
      <p:pic>
        <p:nvPicPr>
          <p:cNvPr id="7"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932040" y="2245169"/>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0938452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25790928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Met de functie </a:t>
            </a:r>
            <a:r>
              <a:rPr lang="nl-BE" b="1" i="1" dirty="0"/>
              <a:t>SOM</a:t>
            </a:r>
            <a:r>
              <a:rPr lang="nl-BE" dirty="0" smtClean="0"/>
              <a:t> kan je snel een groot deel cellen optellen.</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6614776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 functie </a:t>
            </a:r>
            <a:r>
              <a:rPr lang="nl-BE" b="1" i="1" dirty="0"/>
              <a:t>PLUS</a:t>
            </a:r>
            <a:r>
              <a:rPr lang="nl-BE" dirty="0" smtClean="0"/>
              <a:t> bestaat niet.</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3655354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a:effectLst>
                <a:outerShdw blurRad="38100" dist="38100" dir="2700000" algn="tl">
                  <a:srgbClr val="000000">
                    <a:alpha val="43137"/>
                  </a:srgbClr>
                </a:outerShdw>
              </a:effectLst>
            </a:endParaRPr>
          </a:p>
          <a:p>
            <a:pPr algn="ctr"/>
            <a:r>
              <a:rPr lang="nl-BE" dirty="0"/>
              <a:t>De</a:t>
            </a:r>
            <a:r>
              <a:rPr lang="nl-BE" b="1" dirty="0" smtClean="0">
                <a:effectLst>
                  <a:outerShdw blurRad="38100" dist="38100" dir="2700000" algn="tl">
                    <a:srgbClr val="000000">
                      <a:alpha val="43137"/>
                    </a:srgbClr>
                  </a:outerShdw>
                </a:effectLst>
              </a:rPr>
              <a:t> </a:t>
            </a:r>
            <a:r>
              <a:rPr lang="nl-BE" dirty="0"/>
              <a:t>functie</a:t>
            </a:r>
            <a:r>
              <a:rPr lang="nl-BE" b="1" dirty="0" smtClean="0">
                <a:effectLst>
                  <a:outerShdw blurRad="38100" dist="38100" dir="2700000" algn="tl">
                    <a:srgbClr val="000000">
                      <a:alpha val="43137"/>
                    </a:srgbClr>
                  </a:outerShdw>
                </a:effectLst>
              </a:rPr>
              <a:t> </a:t>
            </a:r>
            <a:r>
              <a:rPr lang="nl-BE" b="1" i="1" dirty="0"/>
              <a:t>OPTEL</a:t>
            </a:r>
            <a:r>
              <a:rPr lang="nl-BE" b="1" dirty="0" smtClean="0">
                <a:effectLst>
                  <a:outerShdw blurRad="38100" dist="38100" dir="2700000" algn="tl">
                    <a:srgbClr val="000000">
                      <a:alpha val="43137"/>
                    </a:srgbClr>
                  </a:outerShdw>
                </a:effectLst>
              </a:rPr>
              <a:t> </a:t>
            </a:r>
            <a:r>
              <a:rPr lang="nl-BE" dirty="0"/>
              <a:t>bestaat</a:t>
            </a:r>
            <a:r>
              <a:rPr lang="nl-BE" b="1" dirty="0" smtClean="0">
                <a:effectLst>
                  <a:outerShdw blurRad="38100" dist="38100" dir="2700000" algn="tl">
                    <a:srgbClr val="000000">
                      <a:alpha val="43137"/>
                    </a:srgbClr>
                  </a:outerShdw>
                </a:effectLst>
              </a:rPr>
              <a:t> </a:t>
            </a:r>
            <a:r>
              <a:rPr lang="nl-BE" dirty="0"/>
              <a:t>niet</a:t>
            </a:r>
            <a:r>
              <a:rPr lang="nl-BE" dirty="0" smtClean="0"/>
              <a:t>.</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8287081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843808" y="3089339"/>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843808" y="3146537"/>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REKENBLAD: </a:t>
            </a:r>
            <a:br>
              <a:rPr lang="nl-BE" dirty="0" smtClean="0"/>
            </a:br>
            <a:r>
              <a:rPr lang="nl-BE" dirty="0" smtClean="0"/>
              <a:t>Vraag 5</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Hoe noemt men de kruising van een rij en een kolom?</a:t>
            </a:r>
            <a:endParaRPr lang="nl-BE" dirty="0"/>
          </a:p>
        </p:txBody>
      </p:sp>
      <p:grpSp>
        <p:nvGrpSpPr>
          <p:cNvPr id="11" name="Groep 10"/>
          <p:cNvGrpSpPr/>
          <p:nvPr/>
        </p:nvGrpSpPr>
        <p:grpSpPr>
          <a:xfrm>
            <a:off x="2678477" y="2945323"/>
            <a:ext cx="3781136"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Bereik</a:t>
              </a:r>
              <a:endParaRPr lang="nl-BE" sz="2400" b="1" dirty="0">
                <a:solidFill>
                  <a:schemeClr val="bg1"/>
                </a:solidFill>
              </a:endParaRPr>
            </a:p>
          </p:txBody>
        </p:sp>
      </p:grpSp>
      <p:grpSp>
        <p:nvGrpSpPr>
          <p:cNvPr id="12" name="Groep 11"/>
          <p:cNvGrpSpPr/>
          <p:nvPr/>
        </p:nvGrpSpPr>
        <p:grpSpPr>
          <a:xfrm>
            <a:off x="2659667" y="4149080"/>
            <a:ext cx="3799945"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Cel</a:t>
              </a:r>
              <a:endParaRPr lang="nl-BE" sz="2400" b="1" dirty="0">
                <a:solidFill>
                  <a:schemeClr val="bg1"/>
                </a:solidFill>
              </a:endParaRPr>
            </a:p>
          </p:txBody>
        </p:sp>
      </p:grpSp>
      <p:grpSp>
        <p:nvGrpSpPr>
          <p:cNvPr id="13" name="Groep 12"/>
          <p:cNvGrpSpPr/>
          <p:nvPr/>
        </p:nvGrpSpPr>
        <p:grpSpPr>
          <a:xfrm>
            <a:off x="2659667" y="5445224"/>
            <a:ext cx="3799946"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Kruispunt</a:t>
              </a:r>
              <a:endParaRPr lang="nl-BE" sz="2400" b="1" dirty="0">
                <a:solidFill>
                  <a:schemeClr val="bg1"/>
                </a:solidFill>
              </a:endParaRPr>
            </a:p>
          </p:txBody>
        </p:sp>
      </p:grpSp>
    </p:spTree>
    <p:extLst>
      <p:ext uri="{BB962C8B-B14F-4D97-AF65-F5344CB8AC3E}">
        <p14:creationId xmlns:p14="http://schemas.microsoft.com/office/powerpoint/2010/main" val="1698899555"/>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6663957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De kruising van een rij en een kolom noemt men inderdaad een </a:t>
            </a:r>
            <a:r>
              <a:rPr lang="nl-BE" b="1" i="1" dirty="0"/>
              <a:t>cel</a:t>
            </a:r>
            <a:r>
              <a:rPr lang="nl-BE" dirty="0" smtClean="0"/>
              <a:t>.</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6387782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a:t>Bereik</a:t>
            </a:r>
            <a:r>
              <a:rPr lang="nl-BE" dirty="0" smtClean="0"/>
              <a:t> is niet het goede antwoord op deze vraag. </a:t>
            </a:r>
          </a:p>
          <a:p>
            <a:pPr algn="ctr"/>
            <a:r>
              <a:rPr lang="nl-BE" dirty="0" smtClean="0"/>
              <a:t>Dit is een blok van minstens twee cellen.</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7236072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a:effectLst>
                <a:outerShdw blurRad="38100" dist="38100" dir="2700000" algn="tl">
                  <a:srgbClr val="000000">
                    <a:alpha val="43137"/>
                  </a:srgbClr>
                </a:outerShdw>
              </a:effectLst>
            </a:endParaRPr>
          </a:p>
          <a:p>
            <a:pPr algn="ctr"/>
            <a:r>
              <a:rPr lang="nl-BE" b="1" i="1" dirty="0"/>
              <a:t>Kruispunt</a:t>
            </a:r>
            <a:r>
              <a:rPr lang="nl-BE" dirty="0" smtClean="0"/>
              <a:t> is niet het goede antwoord op deze vraag.</a:t>
            </a:r>
          </a:p>
          <a:p>
            <a:pPr algn="ctr"/>
            <a:r>
              <a:rPr lang="nl-BE" dirty="0" smtClean="0"/>
              <a:t>In het rekenblad spreken we niet van kruispunten, enkel in het verkeer.</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5305329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69850" y="3089339"/>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22455" y="3146537"/>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REKENBLAD: </a:t>
            </a:r>
            <a:br>
              <a:rPr lang="nl-BE" dirty="0" smtClean="0"/>
            </a:br>
            <a:r>
              <a:rPr lang="nl-BE" dirty="0" smtClean="0"/>
              <a:t>Vraag 6</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Excel is een … rekenblad. Vul het juiste woord in.</a:t>
            </a:r>
            <a:endParaRPr lang="nl-BE" dirty="0"/>
          </a:p>
        </p:txBody>
      </p:sp>
      <p:grpSp>
        <p:nvGrpSpPr>
          <p:cNvPr id="11" name="Groep 10"/>
          <p:cNvGrpSpPr/>
          <p:nvPr/>
        </p:nvGrpSpPr>
        <p:grpSpPr>
          <a:xfrm>
            <a:off x="2678477" y="2945323"/>
            <a:ext cx="3781136"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a:t>
              </a:r>
              <a:r>
                <a:rPr lang="nl-BE" sz="2400" b="1" dirty="0">
                  <a:solidFill>
                    <a:schemeClr val="bg1"/>
                  </a:solidFill>
                </a:rPr>
                <a:t>M</a:t>
              </a:r>
              <a:r>
                <a:rPr lang="nl-BE" sz="2400" b="1" dirty="0" smtClean="0">
                  <a:solidFill>
                    <a:schemeClr val="bg1"/>
                  </a:solidFill>
                </a:rPr>
                <a:t>echanisch</a:t>
              </a:r>
              <a:endParaRPr lang="nl-BE" sz="2400" b="1" dirty="0">
                <a:solidFill>
                  <a:schemeClr val="bg1"/>
                </a:solidFill>
              </a:endParaRPr>
            </a:p>
          </p:txBody>
        </p:sp>
      </p:grpSp>
      <p:grpSp>
        <p:nvGrpSpPr>
          <p:cNvPr id="12" name="Groep 11"/>
          <p:cNvGrpSpPr/>
          <p:nvPr/>
        </p:nvGrpSpPr>
        <p:grpSpPr>
          <a:xfrm>
            <a:off x="2659667" y="4149080"/>
            <a:ext cx="3799945"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Elektrisch</a:t>
              </a:r>
              <a:endParaRPr lang="nl-BE" sz="2400" b="1" dirty="0">
                <a:solidFill>
                  <a:schemeClr val="bg1"/>
                </a:solidFill>
              </a:endParaRPr>
            </a:p>
          </p:txBody>
        </p:sp>
      </p:grpSp>
      <p:grpSp>
        <p:nvGrpSpPr>
          <p:cNvPr id="13" name="Groep 12"/>
          <p:cNvGrpSpPr/>
          <p:nvPr/>
        </p:nvGrpSpPr>
        <p:grpSpPr>
          <a:xfrm>
            <a:off x="2659667" y="5445224"/>
            <a:ext cx="3799946"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Elektronisch</a:t>
              </a:r>
              <a:endParaRPr lang="nl-BE" sz="2400" b="1" dirty="0">
                <a:solidFill>
                  <a:schemeClr val="bg1"/>
                </a:solidFill>
              </a:endParaRPr>
            </a:p>
          </p:txBody>
        </p:sp>
      </p:grpSp>
    </p:spTree>
    <p:extLst>
      <p:ext uri="{BB962C8B-B14F-4D97-AF65-F5344CB8AC3E}">
        <p14:creationId xmlns:p14="http://schemas.microsoft.com/office/powerpoint/2010/main" val="2841341273"/>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8937"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smtClean="0"/>
              <a:t>Simpel </a:t>
            </a:r>
            <a:r>
              <a:rPr lang="nl-BE" b="1" i="1" dirty="0" err="1" smtClean="0"/>
              <a:t>Modulate</a:t>
            </a:r>
            <a:r>
              <a:rPr lang="nl-BE" b="1" i="1" dirty="0" smtClean="0"/>
              <a:t> Transfer Protocol </a:t>
            </a:r>
            <a:r>
              <a:rPr lang="nl-BE" dirty="0" smtClean="0"/>
              <a:t>heeft geen betekenis.</a:t>
            </a:r>
            <a:endParaRPr lang="nl-BE" i="1" dirty="0" smtClean="0"/>
          </a:p>
          <a:p>
            <a:pPr algn="ctr"/>
            <a:endParaRPr lang="nl-BE" dirty="0" smtClean="0"/>
          </a:p>
          <a:p>
            <a:pPr algn="ctr"/>
            <a:r>
              <a:rPr lang="nl-BE" dirty="0" smtClean="0"/>
              <a:t>Probeer het nog een keer.</a:t>
            </a:r>
            <a:endParaRPr lang="nl-BE" dirty="0"/>
          </a:p>
        </p:txBody>
      </p:sp>
      <p:pic>
        <p:nvPicPr>
          <p:cNvPr id="7"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5004048"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9825342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17604620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a:t>Excel is een </a:t>
            </a:r>
            <a:r>
              <a:rPr lang="nl-BE" b="1" i="1" dirty="0" smtClean="0"/>
              <a:t>elektronisch </a:t>
            </a:r>
            <a:r>
              <a:rPr lang="nl-BE" dirty="0" smtClean="0"/>
              <a:t>rekenblad.</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4674041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smtClean="0"/>
              <a:t>Mechanisch </a:t>
            </a:r>
            <a:r>
              <a:rPr lang="nl-BE" dirty="0" smtClean="0"/>
              <a:t>is niet het juiste antwoord.</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8328602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a:effectLst>
                <a:outerShdw blurRad="38100" dist="38100" dir="2700000" algn="tl">
                  <a:srgbClr val="000000">
                    <a:alpha val="43137"/>
                  </a:srgbClr>
                </a:outerShdw>
              </a:effectLst>
            </a:endParaRPr>
          </a:p>
          <a:p>
            <a:pPr algn="ctr"/>
            <a:r>
              <a:rPr lang="nl-BE" b="1" i="1" dirty="0" smtClean="0"/>
              <a:t>Elektrisch </a:t>
            </a:r>
            <a:r>
              <a:rPr lang="nl-BE" dirty="0" smtClean="0"/>
              <a:t>is niet het juiste antwoord.</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2779804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678477" y="5572472"/>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71800" y="5655608"/>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REKENBLAD: </a:t>
            </a:r>
            <a:br>
              <a:rPr lang="nl-BE" dirty="0" smtClean="0"/>
            </a:br>
            <a:r>
              <a:rPr lang="nl-BE" dirty="0" smtClean="0"/>
              <a:t>Vraag 7</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Wat is het correcte Engelse woord/en </a:t>
            </a:r>
            <a:r>
              <a:rPr lang="nl-BE" dirty="0"/>
              <a:t>voor een elektronisch </a:t>
            </a:r>
            <a:r>
              <a:rPr lang="nl-BE" dirty="0" smtClean="0"/>
              <a:t>rekenblad?</a:t>
            </a:r>
            <a:endParaRPr lang="nl-BE" dirty="0"/>
          </a:p>
        </p:txBody>
      </p:sp>
      <p:grpSp>
        <p:nvGrpSpPr>
          <p:cNvPr id="11" name="Groep 10"/>
          <p:cNvGrpSpPr/>
          <p:nvPr/>
        </p:nvGrpSpPr>
        <p:grpSpPr>
          <a:xfrm>
            <a:off x="2678477" y="2945323"/>
            <a:ext cx="3781136"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Electronic calculator</a:t>
              </a:r>
              <a:endParaRPr lang="nl-BE" sz="2400" b="1" dirty="0">
                <a:solidFill>
                  <a:schemeClr val="bg1"/>
                </a:solidFill>
              </a:endParaRPr>
            </a:p>
          </p:txBody>
        </p:sp>
      </p:grpSp>
      <p:grpSp>
        <p:nvGrpSpPr>
          <p:cNvPr id="12" name="Groep 11"/>
          <p:cNvGrpSpPr/>
          <p:nvPr/>
        </p:nvGrpSpPr>
        <p:grpSpPr>
          <a:xfrm>
            <a:off x="2659667" y="4149080"/>
            <a:ext cx="3799945"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Digital spreadsheet</a:t>
              </a:r>
              <a:endParaRPr lang="nl-BE" sz="2400" b="1" dirty="0">
                <a:solidFill>
                  <a:schemeClr val="bg1"/>
                </a:solidFill>
              </a:endParaRPr>
            </a:p>
          </p:txBody>
        </p:sp>
      </p:grpSp>
      <p:grpSp>
        <p:nvGrpSpPr>
          <p:cNvPr id="13" name="Groep 12"/>
          <p:cNvGrpSpPr/>
          <p:nvPr/>
        </p:nvGrpSpPr>
        <p:grpSpPr>
          <a:xfrm>
            <a:off x="2659667" y="5445224"/>
            <a:ext cx="3799946"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Spreadsheet</a:t>
              </a:r>
              <a:endParaRPr lang="nl-BE" sz="2400" b="1" dirty="0">
                <a:solidFill>
                  <a:schemeClr val="bg1"/>
                </a:solidFill>
              </a:endParaRPr>
            </a:p>
          </p:txBody>
        </p:sp>
      </p:grpSp>
    </p:spTree>
    <p:extLst>
      <p:ext uri="{BB962C8B-B14F-4D97-AF65-F5344CB8AC3E}">
        <p14:creationId xmlns:p14="http://schemas.microsoft.com/office/powerpoint/2010/main" val="3940380133"/>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17604620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a:t>Het </a:t>
            </a:r>
            <a:r>
              <a:rPr lang="nl-BE" dirty="0" smtClean="0"/>
              <a:t>correcte Engelse </a:t>
            </a:r>
            <a:r>
              <a:rPr lang="nl-BE" dirty="0"/>
              <a:t>woord voor een elektronisch </a:t>
            </a:r>
            <a:r>
              <a:rPr lang="nl-BE" dirty="0" smtClean="0"/>
              <a:t>rekenblad is </a:t>
            </a:r>
            <a:r>
              <a:rPr lang="nl-BE" b="1" i="1" dirty="0" smtClean="0"/>
              <a:t>spreadsheet</a:t>
            </a:r>
            <a:r>
              <a:rPr lang="nl-BE" dirty="0" smtClean="0"/>
              <a:t>.</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3848084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a:t>Electronic </a:t>
            </a:r>
            <a:r>
              <a:rPr lang="nl-BE" b="1" i="1" dirty="0" smtClean="0"/>
              <a:t>calculator </a:t>
            </a:r>
            <a:r>
              <a:rPr lang="nl-BE" dirty="0" smtClean="0"/>
              <a:t>is niet het juiste antwoord.</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1873785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a:effectLst>
                <a:outerShdw blurRad="38100" dist="38100" dir="2700000" algn="tl">
                  <a:srgbClr val="000000">
                    <a:alpha val="43137"/>
                  </a:srgbClr>
                </a:outerShdw>
              </a:effectLst>
            </a:endParaRPr>
          </a:p>
          <a:p>
            <a:pPr algn="ctr"/>
            <a:r>
              <a:rPr lang="nl-BE" b="1" i="1" dirty="0" smtClean="0"/>
              <a:t>Digital spreadsheet </a:t>
            </a:r>
            <a:r>
              <a:rPr lang="nl-BE" dirty="0" smtClean="0"/>
              <a:t>is niet het juiste antwoord.</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40902567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79186" y="3113853"/>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REKENBLAD: </a:t>
            </a:r>
            <a:br>
              <a:rPr lang="nl-BE" dirty="0" smtClean="0"/>
            </a:br>
            <a:r>
              <a:rPr lang="nl-BE" dirty="0" smtClean="0"/>
              <a:t>Vraag 8</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Hoe noemt men de </a:t>
            </a:r>
            <a:r>
              <a:rPr lang="nl-BE" dirty="0"/>
              <a:t>pagina's in </a:t>
            </a:r>
            <a:r>
              <a:rPr lang="nl-BE" dirty="0" smtClean="0"/>
              <a:t>een </a:t>
            </a:r>
            <a:r>
              <a:rPr lang="nl-BE" dirty="0"/>
              <a:t>Excel </a:t>
            </a:r>
            <a:r>
              <a:rPr lang="nl-BE" dirty="0" smtClean="0"/>
              <a:t>werkmap?</a:t>
            </a:r>
            <a:endParaRPr lang="nl-BE" dirty="0"/>
          </a:p>
        </p:txBody>
      </p:sp>
      <p:grpSp>
        <p:nvGrpSpPr>
          <p:cNvPr id="11" name="Groep 10"/>
          <p:cNvGrpSpPr/>
          <p:nvPr/>
        </p:nvGrpSpPr>
        <p:grpSpPr>
          <a:xfrm>
            <a:off x="2678477" y="2945323"/>
            <a:ext cx="3781136"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Werkblad</a:t>
              </a:r>
              <a:endParaRPr lang="nl-BE" sz="2400" b="1" dirty="0">
                <a:solidFill>
                  <a:schemeClr val="bg1"/>
                </a:solidFill>
              </a:endParaRPr>
            </a:p>
          </p:txBody>
        </p:sp>
      </p:grpSp>
      <p:grpSp>
        <p:nvGrpSpPr>
          <p:cNvPr id="12" name="Groep 11"/>
          <p:cNvGrpSpPr/>
          <p:nvPr/>
        </p:nvGrpSpPr>
        <p:grpSpPr>
          <a:xfrm>
            <a:off x="2659667" y="4149080"/>
            <a:ext cx="3799945"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Werkplaats</a:t>
              </a:r>
              <a:endParaRPr lang="nl-BE" sz="2400" b="1" dirty="0">
                <a:solidFill>
                  <a:schemeClr val="bg1"/>
                </a:solidFill>
              </a:endParaRPr>
            </a:p>
          </p:txBody>
        </p:sp>
      </p:grpSp>
      <p:grpSp>
        <p:nvGrpSpPr>
          <p:cNvPr id="13" name="Groep 12"/>
          <p:cNvGrpSpPr/>
          <p:nvPr/>
        </p:nvGrpSpPr>
        <p:grpSpPr>
          <a:xfrm>
            <a:off x="2659667" y="5445224"/>
            <a:ext cx="3799946"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Werkdocument</a:t>
              </a:r>
              <a:endParaRPr lang="nl-BE" sz="2400" b="1" dirty="0">
                <a:solidFill>
                  <a:schemeClr val="bg1"/>
                </a:solidFill>
              </a:endParaRPr>
            </a:p>
          </p:txBody>
        </p:sp>
      </p:grpSp>
    </p:spTree>
    <p:extLst>
      <p:ext uri="{BB962C8B-B14F-4D97-AF65-F5344CB8AC3E}">
        <p14:creationId xmlns:p14="http://schemas.microsoft.com/office/powerpoint/2010/main" val="2865921732"/>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620416" y="3000563"/>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620416" y="3000563"/>
            <a:ext cx="609600" cy="609600"/>
          </a:xfrm>
          <a:prstGeom prst="rect">
            <a:avLst/>
          </a:prstGeom>
        </p:spPr>
      </p:pic>
      <p:sp>
        <p:nvSpPr>
          <p:cNvPr id="2" name="Titel 1"/>
          <p:cNvSpPr>
            <a:spLocks noGrp="1"/>
          </p:cNvSpPr>
          <p:nvPr>
            <p:ph type="title"/>
          </p:nvPr>
        </p:nvSpPr>
        <p:spPr/>
        <p:txBody>
          <a:bodyPr>
            <a:normAutofit fontScale="90000"/>
          </a:bodyPr>
          <a:lstStyle/>
          <a:p>
            <a:r>
              <a:rPr lang="nl-BE" dirty="0"/>
              <a:t>COMPUTERS EN </a:t>
            </a:r>
            <a:r>
              <a:rPr lang="nl-BE" dirty="0" smtClean="0"/>
              <a:t>NETWERKEN: </a:t>
            </a:r>
            <a:br>
              <a:rPr lang="nl-BE" dirty="0" smtClean="0"/>
            </a:br>
            <a:r>
              <a:rPr lang="nl-BE" dirty="0" smtClean="0"/>
              <a:t>Vraag 3</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Elke website heeft een specifieke URL. Waar staan deze drie letters voor?</a:t>
            </a:r>
            <a:endParaRPr lang="nl-BE" dirty="0"/>
          </a:p>
        </p:txBody>
      </p:sp>
      <p:grpSp>
        <p:nvGrpSpPr>
          <p:cNvPr id="11" name="Groep 10"/>
          <p:cNvGrpSpPr/>
          <p:nvPr/>
        </p:nvGrpSpPr>
        <p:grpSpPr>
          <a:xfrm>
            <a:off x="107504" y="2873315"/>
            <a:ext cx="8928992" cy="864096"/>
            <a:chOff x="107504" y="2657291"/>
            <a:chExt cx="8928992" cy="864096"/>
          </a:xfrm>
        </p:grpSpPr>
        <p:sp>
          <p:nvSpPr>
            <p:cNvPr id="5" name="Afgeronde rechthoek 4">
              <a:hlinkClick r:id="rId5" action="ppaction://hlinksldjump"/>
            </p:cNvPr>
            <p:cNvSpPr/>
            <p:nvPr/>
          </p:nvSpPr>
          <p:spPr>
            <a:xfrm>
              <a:off x="1620416" y="2657291"/>
              <a:ext cx="5975920"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107504" y="2858505"/>
              <a:ext cx="8928992" cy="461665"/>
            </a:xfrm>
            <a:prstGeom prst="rect">
              <a:avLst/>
            </a:prstGeom>
            <a:noFill/>
          </p:spPr>
          <p:txBody>
            <a:bodyPr wrap="square" rtlCol="0">
              <a:spAutoFit/>
            </a:bodyPr>
            <a:lstStyle/>
            <a:p>
              <a:pPr algn="ctr"/>
              <a:r>
                <a:rPr lang="nl-BE" sz="2400" b="1" dirty="0" smtClean="0">
                  <a:solidFill>
                    <a:schemeClr val="bg1"/>
                  </a:solidFill>
                </a:rPr>
                <a:t>A. Uniform Resource Language</a:t>
              </a:r>
              <a:endParaRPr lang="nl-BE" sz="2400" b="1" dirty="0">
                <a:solidFill>
                  <a:schemeClr val="bg1"/>
                </a:solidFill>
              </a:endParaRPr>
            </a:p>
          </p:txBody>
        </p:sp>
      </p:grpSp>
      <p:grpSp>
        <p:nvGrpSpPr>
          <p:cNvPr id="12" name="Groep 11"/>
          <p:cNvGrpSpPr/>
          <p:nvPr/>
        </p:nvGrpSpPr>
        <p:grpSpPr>
          <a:xfrm>
            <a:off x="1575822" y="4077072"/>
            <a:ext cx="6020514"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Uniform Resource </a:t>
              </a:r>
              <a:r>
                <a:rPr lang="nl-BE" sz="2400" b="1" dirty="0" err="1" smtClean="0">
                  <a:solidFill>
                    <a:schemeClr val="bg1"/>
                  </a:solidFill>
                </a:rPr>
                <a:t>Locator</a:t>
              </a:r>
              <a:endParaRPr lang="nl-BE" sz="2400" b="1" dirty="0">
                <a:solidFill>
                  <a:schemeClr val="bg1"/>
                </a:solidFill>
              </a:endParaRPr>
            </a:p>
          </p:txBody>
        </p:sp>
      </p:grpSp>
      <p:grpSp>
        <p:nvGrpSpPr>
          <p:cNvPr id="13" name="Groep 12"/>
          <p:cNvGrpSpPr/>
          <p:nvPr/>
        </p:nvGrpSpPr>
        <p:grpSpPr>
          <a:xfrm>
            <a:off x="107503" y="5373216"/>
            <a:ext cx="8928992" cy="864096"/>
            <a:chOff x="2040114" y="5157192"/>
            <a:chExt cx="5225024" cy="864096"/>
          </a:xfrm>
        </p:grpSpPr>
        <p:sp>
          <p:nvSpPr>
            <p:cNvPr id="7" name="Afgeronde rechthoek 6">
              <a:hlinkClick r:id="rId5" action="ppaction://hlinksldjump"/>
            </p:cNvPr>
            <p:cNvSpPr/>
            <p:nvPr/>
          </p:nvSpPr>
          <p:spPr>
            <a:xfrm>
              <a:off x="2899338" y="5157192"/>
              <a:ext cx="3523055"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040114" y="5358407"/>
              <a:ext cx="5225024" cy="461665"/>
            </a:xfrm>
            <a:prstGeom prst="rect">
              <a:avLst/>
            </a:prstGeom>
            <a:noFill/>
          </p:spPr>
          <p:txBody>
            <a:bodyPr wrap="square" rtlCol="0">
              <a:spAutoFit/>
            </a:bodyPr>
            <a:lstStyle/>
            <a:p>
              <a:pPr algn="ctr"/>
              <a:r>
                <a:rPr lang="nl-BE" sz="2400" b="1" dirty="0" smtClean="0">
                  <a:solidFill>
                    <a:schemeClr val="bg1"/>
                  </a:solidFill>
                </a:rPr>
                <a:t>C. Uniform </a:t>
              </a:r>
              <a:r>
                <a:rPr lang="nl-BE" sz="2400" b="1" dirty="0" err="1" smtClean="0">
                  <a:solidFill>
                    <a:schemeClr val="bg1"/>
                  </a:solidFill>
                </a:rPr>
                <a:t>Redirected</a:t>
              </a:r>
              <a:r>
                <a:rPr lang="nl-BE" sz="2400" b="1" dirty="0" smtClean="0">
                  <a:solidFill>
                    <a:schemeClr val="bg1"/>
                  </a:solidFill>
                </a:rPr>
                <a:t> </a:t>
              </a:r>
              <a:r>
                <a:rPr lang="nl-BE" sz="2400" b="1" dirty="0" err="1" smtClean="0">
                  <a:solidFill>
                    <a:schemeClr val="bg1"/>
                  </a:solidFill>
                </a:rPr>
                <a:t>Locator</a:t>
              </a:r>
              <a:endParaRPr lang="nl-BE" sz="2400" b="1" dirty="0">
                <a:solidFill>
                  <a:schemeClr val="bg1"/>
                </a:solidFill>
              </a:endParaRPr>
            </a:p>
          </p:txBody>
        </p:sp>
      </p:grpSp>
    </p:spTree>
    <p:extLst>
      <p:ext uri="{BB962C8B-B14F-4D97-AF65-F5344CB8AC3E}">
        <p14:creationId xmlns:p14="http://schemas.microsoft.com/office/powerpoint/2010/main" val="3054635504"/>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36543850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De pagina's </a:t>
            </a:r>
            <a:r>
              <a:rPr lang="nl-BE" dirty="0"/>
              <a:t>in </a:t>
            </a:r>
            <a:r>
              <a:rPr lang="nl-BE" dirty="0" smtClean="0"/>
              <a:t>een </a:t>
            </a:r>
            <a:r>
              <a:rPr lang="nl-BE" dirty="0"/>
              <a:t>Excel </a:t>
            </a:r>
            <a:r>
              <a:rPr lang="nl-BE" dirty="0" smtClean="0"/>
              <a:t>werkmap noemt men inderdaad </a:t>
            </a:r>
            <a:r>
              <a:rPr lang="nl-BE" b="1" i="1" dirty="0" smtClean="0"/>
              <a:t>werkbladen</a:t>
            </a:r>
            <a:r>
              <a:rPr lang="nl-BE" dirty="0" smtClean="0"/>
              <a:t>.</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6958866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smtClean="0"/>
              <a:t>Werkplaats</a:t>
            </a:r>
            <a:r>
              <a:rPr lang="nl-BE" b="1" dirty="0" smtClean="0"/>
              <a:t> </a:t>
            </a:r>
            <a:r>
              <a:rPr lang="nl-BE" dirty="0" smtClean="0"/>
              <a:t>is niet het juiste antwoord.</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0436064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a:effectLst>
                <a:outerShdw blurRad="38100" dist="38100" dir="2700000" algn="tl">
                  <a:srgbClr val="000000">
                    <a:alpha val="43137"/>
                  </a:srgbClr>
                </a:outerShdw>
              </a:effectLst>
            </a:endParaRPr>
          </a:p>
          <a:p>
            <a:pPr algn="ctr"/>
            <a:r>
              <a:rPr lang="nl-BE" b="1" i="1" dirty="0" smtClean="0"/>
              <a:t>Werkdocument </a:t>
            </a:r>
            <a:r>
              <a:rPr lang="nl-BE" dirty="0" smtClean="0"/>
              <a:t>is niet het juiste antwoord.</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9410527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843808" y="3072569"/>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843808" y="3146537"/>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REKENBLAD: </a:t>
            </a:r>
            <a:br>
              <a:rPr lang="nl-BE" dirty="0" smtClean="0"/>
            </a:br>
            <a:r>
              <a:rPr lang="nl-BE" dirty="0" smtClean="0"/>
              <a:t>Vraag 9</a:t>
            </a:r>
            <a:endParaRPr lang="nl-BE" dirty="0"/>
          </a:p>
        </p:txBody>
      </p:sp>
      <p:sp>
        <p:nvSpPr>
          <p:cNvPr id="4" name="Tekstvak 3"/>
          <p:cNvSpPr txBox="1"/>
          <p:nvPr/>
        </p:nvSpPr>
        <p:spPr>
          <a:xfrm>
            <a:off x="251520" y="1763524"/>
            <a:ext cx="8640960" cy="646331"/>
          </a:xfrm>
          <a:prstGeom prst="rect">
            <a:avLst/>
          </a:prstGeom>
          <a:noFill/>
        </p:spPr>
        <p:txBody>
          <a:bodyPr wrap="square" rtlCol="0">
            <a:spAutoFit/>
          </a:bodyPr>
          <a:lstStyle/>
          <a:p>
            <a:pPr algn="just"/>
            <a:r>
              <a:rPr lang="nl-BE" dirty="0" smtClean="0"/>
              <a:t>Op welke toets moet je drukken om er voor te zorgen dat de celaanwijzer een cel naar rechts gaat? </a:t>
            </a:r>
            <a:endParaRPr lang="nl-BE" dirty="0"/>
          </a:p>
        </p:txBody>
      </p:sp>
      <p:grpSp>
        <p:nvGrpSpPr>
          <p:cNvPr id="11" name="Groep 10"/>
          <p:cNvGrpSpPr/>
          <p:nvPr/>
        </p:nvGrpSpPr>
        <p:grpSpPr>
          <a:xfrm>
            <a:off x="2678477" y="2945323"/>
            <a:ext cx="3781136"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Enter</a:t>
              </a:r>
              <a:endParaRPr lang="nl-BE" sz="2400" b="1" dirty="0">
                <a:solidFill>
                  <a:schemeClr val="bg1"/>
                </a:solidFill>
              </a:endParaRPr>
            </a:p>
          </p:txBody>
        </p:sp>
      </p:grpSp>
      <p:grpSp>
        <p:nvGrpSpPr>
          <p:cNvPr id="12" name="Groep 11"/>
          <p:cNvGrpSpPr/>
          <p:nvPr/>
        </p:nvGrpSpPr>
        <p:grpSpPr>
          <a:xfrm>
            <a:off x="2659667" y="4149080"/>
            <a:ext cx="3799945"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Tab</a:t>
              </a:r>
              <a:endParaRPr lang="nl-BE" sz="2400" b="1" dirty="0">
                <a:solidFill>
                  <a:schemeClr val="bg1"/>
                </a:solidFill>
              </a:endParaRPr>
            </a:p>
          </p:txBody>
        </p:sp>
      </p:grpSp>
      <p:grpSp>
        <p:nvGrpSpPr>
          <p:cNvPr id="13" name="Groep 12"/>
          <p:cNvGrpSpPr/>
          <p:nvPr/>
        </p:nvGrpSpPr>
        <p:grpSpPr>
          <a:xfrm>
            <a:off x="2659667" y="5445224"/>
            <a:ext cx="3799946"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Spatie</a:t>
              </a:r>
              <a:endParaRPr lang="nl-BE" sz="2400" b="1" dirty="0">
                <a:solidFill>
                  <a:schemeClr val="bg1"/>
                </a:solidFill>
              </a:endParaRPr>
            </a:p>
          </p:txBody>
        </p:sp>
      </p:grpSp>
    </p:spTree>
    <p:extLst>
      <p:ext uri="{BB962C8B-B14F-4D97-AF65-F5344CB8AC3E}">
        <p14:creationId xmlns:p14="http://schemas.microsoft.com/office/powerpoint/2010/main" val="528079618"/>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30571405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a:t>Als je op </a:t>
            </a:r>
            <a:r>
              <a:rPr lang="nl-BE" dirty="0" smtClean="0"/>
              <a:t>de </a:t>
            </a:r>
            <a:r>
              <a:rPr lang="nl-BE" b="1" i="1" dirty="0" err="1" smtClean="0"/>
              <a:t>tab-toets</a:t>
            </a:r>
            <a:r>
              <a:rPr lang="nl-BE" b="1" i="1" dirty="0" smtClean="0"/>
              <a:t> </a:t>
            </a:r>
            <a:r>
              <a:rPr lang="nl-BE" dirty="0" smtClean="0"/>
              <a:t>drukt, </a:t>
            </a:r>
            <a:r>
              <a:rPr lang="nl-BE" dirty="0"/>
              <a:t>gaat de </a:t>
            </a:r>
            <a:r>
              <a:rPr lang="nl-BE" dirty="0" smtClean="0"/>
              <a:t>celaanwijzer </a:t>
            </a:r>
            <a:r>
              <a:rPr lang="nl-BE" dirty="0"/>
              <a:t>een cel naar rechts</a:t>
            </a:r>
            <a:r>
              <a:rPr lang="nl-BE" dirty="0" smtClean="0"/>
              <a:t>.</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4148251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smtClean="0"/>
              <a:t>Enter</a:t>
            </a:r>
            <a:r>
              <a:rPr lang="nl-BE" b="1" dirty="0" smtClean="0"/>
              <a:t> </a:t>
            </a:r>
            <a:r>
              <a:rPr lang="nl-BE" dirty="0" smtClean="0"/>
              <a:t>is niet het juiste antwoord.</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5532549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a:effectLst>
                <a:outerShdw blurRad="38100" dist="38100" dir="2700000" algn="tl">
                  <a:srgbClr val="000000">
                    <a:alpha val="43137"/>
                  </a:srgbClr>
                </a:outerShdw>
              </a:effectLst>
            </a:endParaRPr>
          </a:p>
          <a:p>
            <a:pPr algn="ctr"/>
            <a:r>
              <a:rPr lang="nl-BE" b="1" i="1" dirty="0" smtClean="0"/>
              <a:t>Spatie </a:t>
            </a:r>
            <a:r>
              <a:rPr lang="nl-BE" dirty="0" smtClean="0"/>
              <a:t>is niet het juiste antwoord.</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0256662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843808" y="3072569"/>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843808" y="3146537"/>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REKENBLAD: </a:t>
            </a:r>
            <a:br>
              <a:rPr lang="nl-BE" dirty="0" smtClean="0"/>
            </a:br>
            <a:r>
              <a:rPr lang="nl-BE" dirty="0" smtClean="0"/>
              <a:t>Vraag 10</a:t>
            </a:r>
            <a:endParaRPr lang="nl-BE" dirty="0"/>
          </a:p>
        </p:txBody>
      </p:sp>
      <p:sp>
        <p:nvSpPr>
          <p:cNvPr id="4" name="Tekstvak 3"/>
          <p:cNvSpPr txBox="1"/>
          <p:nvPr/>
        </p:nvSpPr>
        <p:spPr>
          <a:xfrm>
            <a:off x="251520" y="1763524"/>
            <a:ext cx="8640960" cy="646331"/>
          </a:xfrm>
          <a:prstGeom prst="rect">
            <a:avLst/>
          </a:prstGeom>
          <a:noFill/>
        </p:spPr>
        <p:txBody>
          <a:bodyPr wrap="square" rtlCol="0">
            <a:spAutoFit/>
          </a:bodyPr>
          <a:lstStyle/>
          <a:p>
            <a:pPr algn="just"/>
            <a:r>
              <a:rPr lang="nl-BE" dirty="0"/>
              <a:t>Je kan formules doorvoeren in Excel. Waarop moet je de muisaanwijzer dan zetten</a:t>
            </a:r>
            <a:r>
              <a:rPr lang="nl-BE" dirty="0" smtClean="0"/>
              <a:t>? </a:t>
            </a:r>
            <a:endParaRPr lang="nl-BE" dirty="0"/>
          </a:p>
        </p:txBody>
      </p:sp>
      <p:grpSp>
        <p:nvGrpSpPr>
          <p:cNvPr id="11" name="Groep 10"/>
          <p:cNvGrpSpPr/>
          <p:nvPr/>
        </p:nvGrpSpPr>
        <p:grpSpPr>
          <a:xfrm>
            <a:off x="2678477" y="2945323"/>
            <a:ext cx="3781136"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Selectie</a:t>
              </a:r>
              <a:endParaRPr lang="nl-BE" sz="2400" b="1" dirty="0">
                <a:solidFill>
                  <a:schemeClr val="bg1"/>
                </a:solidFill>
              </a:endParaRPr>
            </a:p>
          </p:txBody>
        </p:sp>
      </p:grpSp>
      <p:grpSp>
        <p:nvGrpSpPr>
          <p:cNvPr id="12" name="Groep 11"/>
          <p:cNvGrpSpPr/>
          <p:nvPr/>
        </p:nvGrpSpPr>
        <p:grpSpPr>
          <a:xfrm>
            <a:off x="2659667" y="4149080"/>
            <a:ext cx="3799945"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Cel</a:t>
              </a:r>
              <a:endParaRPr lang="nl-BE" sz="2400" b="1" dirty="0">
                <a:solidFill>
                  <a:schemeClr val="bg1"/>
                </a:solidFill>
              </a:endParaRPr>
            </a:p>
          </p:txBody>
        </p:sp>
      </p:grpSp>
      <p:grpSp>
        <p:nvGrpSpPr>
          <p:cNvPr id="13" name="Groep 12"/>
          <p:cNvGrpSpPr/>
          <p:nvPr/>
        </p:nvGrpSpPr>
        <p:grpSpPr>
          <a:xfrm>
            <a:off x="2659667" y="5445224"/>
            <a:ext cx="3799946"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a:t>
              </a:r>
              <a:r>
                <a:rPr lang="nl-BE" sz="2400" b="1" dirty="0" err="1" smtClean="0">
                  <a:solidFill>
                    <a:schemeClr val="bg1"/>
                  </a:solidFill>
                </a:rPr>
                <a:t>Vulgreep</a:t>
              </a:r>
              <a:endParaRPr lang="nl-BE" sz="2400" b="1" dirty="0">
                <a:solidFill>
                  <a:schemeClr val="bg1"/>
                </a:solidFill>
              </a:endParaRPr>
            </a:p>
          </p:txBody>
        </p:sp>
      </p:grpSp>
    </p:spTree>
    <p:extLst>
      <p:ext uri="{BB962C8B-B14F-4D97-AF65-F5344CB8AC3E}">
        <p14:creationId xmlns:p14="http://schemas.microsoft.com/office/powerpoint/2010/main" val="1761827440"/>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16884846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6365245"/>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5"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6" action="ppaction://hlinksldjump"/>
          </p:cNvPr>
          <p:cNvSpPr txBox="1"/>
          <p:nvPr/>
        </p:nvSpPr>
        <p:spPr>
          <a:xfrm>
            <a:off x="6576758" y="6366259"/>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2899046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b="1" i="1" dirty="0" err="1" smtClean="0"/>
              <a:t>Vulgreep</a:t>
            </a:r>
            <a:r>
              <a:rPr lang="nl-BE" b="1" i="1" dirty="0" smtClean="0"/>
              <a:t> </a:t>
            </a:r>
            <a:r>
              <a:rPr lang="nl-BE" dirty="0" smtClean="0"/>
              <a:t>is inderdaad het juiste antwoord.</a:t>
            </a:r>
            <a:endParaRPr lang="nl-BE" dirty="0"/>
          </a:p>
        </p:txBody>
      </p:sp>
      <p:grpSp>
        <p:nvGrpSpPr>
          <p:cNvPr id="12" name="Groep 11"/>
          <p:cNvGrpSpPr/>
          <p:nvPr/>
        </p:nvGrpSpPr>
        <p:grpSpPr>
          <a:xfrm>
            <a:off x="90064" y="6370905"/>
            <a:ext cx="8928992" cy="369332"/>
            <a:chOff x="90064" y="6370905"/>
            <a:chExt cx="8928992" cy="369332"/>
          </a:xfrm>
        </p:grpSpPr>
        <p:sp>
          <p:nvSpPr>
            <p:cNvPr id="14" name="Afgeronde rechthoek 13"/>
            <p:cNvSpPr/>
            <p:nvPr/>
          </p:nvSpPr>
          <p:spPr>
            <a:xfrm>
              <a:off x="827584" y="6370905"/>
              <a:ext cx="7488832"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5" name="Tekstvak 14">
              <a:hlinkClick r:id="rId6" action="ppaction://hlinksldjump"/>
            </p:cNvPr>
            <p:cNvSpPr txBox="1"/>
            <p:nvPr/>
          </p:nvSpPr>
          <p:spPr>
            <a:xfrm>
              <a:off x="90064" y="6370905"/>
              <a:ext cx="8928992" cy="369332"/>
            </a:xfrm>
            <a:prstGeom prst="rect">
              <a:avLst/>
            </a:prstGeom>
            <a:noFill/>
          </p:spPr>
          <p:txBody>
            <a:bodyPr wrap="square" rtlCol="0">
              <a:spAutoFit/>
            </a:bodyPr>
            <a:lstStyle/>
            <a:p>
              <a:pPr algn="ctr"/>
              <a:r>
                <a:rPr lang="nl-BE" b="1" i="1" dirty="0" smtClean="0"/>
                <a:t>Terug naar het hoofdmenu om een ander onderwerp te kiezen</a:t>
              </a:r>
              <a:endParaRPr lang="nl-BE" b="1" i="1" dirty="0"/>
            </a:p>
          </p:txBody>
        </p:sp>
      </p:grpSp>
    </p:spTree>
    <p:extLst>
      <p:ext uri="{BB962C8B-B14F-4D97-AF65-F5344CB8AC3E}">
        <p14:creationId xmlns:p14="http://schemas.microsoft.com/office/powerpoint/2010/main" val="29528065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smtClean="0"/>
              <a:t>Selectie </a:t>
            </a:r>
            <a:r>
              <a:rPr lang="nl-BE" dirty="0" smtClean="0"/>
              <a:t>is niet het juiste antwoord.</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1251481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a:effectLst>
                <a:outerShdw blurRad="38100" dist="38100" dir="2700000" algn="tl">
                  <a:srgbClr val="000000">
                    <a:alpha val="43137"/>
                  </a:srgbClr>
                </a:outerShdw>
              </a:effectLst>
            </a:endParaRPr>
          </a:p>
          <a:p>
            <a:pPr algn="ctr"/>
            <a:r>
              <a:rPr lang="nl-BE" b="1" i="1" dirty="0" smtClean="0"/>
              <a:t>Cel </a:t>
            </a:r>
            <a:r>
              <a:rPr lang="nl-BE" dirty="0" smtClean="0"/>
              <a:t>is niet het juiste antwoord.</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7302584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01847" y="3089339"/>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987824" y="3146997"/>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ALGORITMEN: </a:t>
            </a:r>
            <a:br>
              <a:rPr lang="nl-BE" dirty="0" smtClean="0"/>
            </a:br>
            <a:r>
              <a:rPr lang="nl-BE" dirty="0" smtClean="0"/>
              <a:t>Vraag 1</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Welke van onderstaande is geen programmeertaal? </a:t>
            </a:r>
            <a:endParaRPr lang="nl-BE" dirty="0"/>
          </a:p>
        </p:txBody>
      </p:sp>
      <p:grpSp>
        <p:nvGrpSpPr>
          <p:cNvPr id="11" name="Groep 10"/>
          <p:cNvGrpSpPr/>
          <p:nvPr/>
        </p:nvGrpSpPr>
        <p:grpSpPr>
          <a:xfrm>
            <a:off x="2678477" y="2945323"/>
            <a:ext cx="3781136"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Cobol</a:t>
              </a:r>
              <a:endParaRPr lang="nl-BE" sz="2400" b="1" dirty="0">
                <a:solidFill>
                  <a:schemeClr val="bg1"/>
                </a:solidFill>
              </a:endParaRPr>
            </a:p>
          </p:txBody>
        </p:sp>
      </p:grpSp>
      <p:grpSp>
        <p:nvGrpSpPr>
          <p:cNvPr id="12" name="Groep 11"/>
          <p:cNvGrpSpPr/>
          <p:nvPr/>
        </p:nvGrpSpPr>
        <p:grpSpPr>
          <a:xfrm>
            <a:off x="2659667" y="4149080"/>
            <a:ext cx="3799945"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Java</a:t>
              </a:r>
              <a:endParaRPr lang="nl-BE" sz="2400" b="1" dirty="0">
                <a:solidFill>
                  <a:schemeClr val="bg1"/>
                </a:solidFill>
              </a:endParaRPr>
            </a:p>
          </p:txBody>
        </p:sp>
      </p:grpSp>
      <p:grpSp>
        <p:nvGrpSpPr>
          <p:cNvPr id="13" name="Groep 12"/>
          <p:cNvGrpSpPr/>
          <p:nvPr/>
        </p:nvGrpSpPr>
        <p:grpSpPr>
          <a:xfrm>
            <a:off x="2659667" y="5445224"/>
            <a:ext cx="3799946"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HTML</a:t>
              </a:r>
              <a:endParaRPr lang="nl-BE" sz="2400" b="1" dirty="0">
                <a:solidFill>
                  <a:schemeClr val="bg1"/>
                </a:solidFill>
              </a:endParaRPr>
            </a:p>
          </p:txBody>
        </p:sp>
      </p:grpSp>
    </p:spTree>
    <p:extLst>
      <p:ext uri="{BB962C8B-B14F-4D97-AF65-F5344CB8AC3E}">
        <p14:creationId xmlns:p14="http://schemas.microsoft.com/office/powerpoint/2010/main" val="2431112539"/>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2899046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 </a:t>
            </a:r>
            <a:r>
              <a:rPr lang="nl-BE" b="1" i="1" dirty="0" smtClean="0"/>
              <a:t>HTML </a:t>
            </a:r>
            <a:r>
              <a:rPr lang="nl-BE" dirty="0" smtClean="0"/>
              <a:t>is geen programmeertaal</a:t>
            </a:r>
            <a:r>
              <a:rPr lang="nl-BE" dirty="0"/>
              <a:t>, </a:t>
            </a:r>
            <a:r>
              <a:rPr lang="nl-BE" dirty="0" smtClean="0"/>
              <a:t>het is een </a:t>
            </a:r>
            <a:r>
              <a:rPr lang="nl-BE" dirty="0"/>
              <a:t>opmaaktaal voor de specificatie van documenten, voornamelijk bedoeld voor het World Wide Web.</a:t>
            </a:r>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095172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smtClean="0"/>
              <a:t>Cobol </a:t>
            </a:r>
            <a:r>
              <a:rPr lang="nl-BE" dirty="0" smtClean="0"/>
              <a:t>is wél een programmeertaal. Het is één van de oudste programmeertalen uit de jaren ‘60.</a:t>
            </a:r>
          </a:p>
          <a:p>
            <a:pPr algn="ctr"/>
            <a:r>
              <a:rPr lang="nl-BE" dirty="0" smtClean="0"/>
              <a:t>We zoeken een taal die géén programmeertaal is.</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7197147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a:effectLst>
                <a:outerShdw blurRad="38100" dist="38100" dir="2700000" algn="tl">
                  <a:srgbClr val="000000">
                    <a:alpha val="43137"/>
                  </a:srgbClr>
                </a:outerShdw>
              </a:effectLst>
            </a:endParaRPr>
          </a:p>
          <a:p>
            <a:pPr algn="ctr"/>
            <a:r>
              <a:rPr lang="nl-BE" b="1" i="1" dirty="0" smtClean="0"/>
              <a:t>Java </a:t>
            </a:r>
            <a:r>
              <a:rPr lang="nl-BE" dirty="0" smtClean="0"/>
              <a:t>is </a:t>
            </a:r>
            <a:r>
              <a:rPr lang="nl-BE" dirty="0"/>
              <a:t>wél een programmeertaal. </a:t>
            </a:r>
            <a:r>
              <a:rPr lang="nl-BE" dirty="0" smtClean="0"/>
              <a:t>Het is een zeer populaire programmeertaal, bedoeld om bv. simkaarten voor gsm’s te programmeren.</a:t>
            </a:r>
            <a:endParaRPr lang="nl-BE" dirty="0"/>
          </a:p>
          <a:p>
            <a:pPr algn="ctr"/>
            <a:r>
              <a:rPr lang="nl-BE" dirty="0"/>
              <a:t>We zoeken een taal die géén programmeertaal is.</a:t>
            </a:r>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5533059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01847" y="3089339"/>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01847" y="3079400"/>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ALGORITMEN: </a:t>
            </a:r>
            <a:br>
              <a:rPr lang="nl-BE" dirty="0" smtClean="0"/>
            </a:br>
            <a:r>
              <a:rPr lang="nl-BE" dirty="0" smtClean="0"/>
              <a:t>Vraag 2</a:t>
            </a:r>
            <a:endParaRPr lang="nl-BE" dirty="0"/>
          </a:p>
        </p:txBody>
      </p:sp>
      <p:sp>
        <p:nvSpPr>
          <p:cNvPr id="4" name="Tekstvak 3"/>
          <p:cNvSpPr txBox="1"/>
          <p:nvPr/>
        </p:nvSpPr>
        <p:spPr>
          <a:xfrm>
            <a:off x="251520" y="1763524"/>
            <a:ext cx="8640960" cy="646331"/>
          </a:xfrm>
          <a:prstGeom prst="rect">
            <a:avLst/>
          </a:prstGeom>
          <a:noFill/>
        </p:spPr>
        <p:txBody>
          <a:bodyPr wrap="square" rtlCol="0">
            <a:spAutoFit/>
          </a:bodyPr>
          <a:lstStyle/>
          <a:p>
            <a:pPr algn="just"/>
            <a:r>
              <a:rPr lang="nl-BE" dirty="0" smtClean="0"/>
              <a:t>Welk voorvoegsel moet het besturingselement ‘opdrachtknop’ hebben in Visual Basic? </a:t>
            </a:r>
            <a:endParaRPr lang="nl-BE" dirty="0"/>
          </a:p>
        </p:txBody>
      </p:sp>
      <p:grpSp>
        <p:nvGrpSpPr>
          <p:cNvPr id="11" name="Groep 10"/>
          <p:cNvGrpSpPr/>
          <p:nvPr/>
        </p:nvGrpSpPr>
        <p:grpSpPr>
          <a:xfrm>
            <a:off x="2678477" y="2945323"/>
            <a:ext cx="3781136"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a:t>
              </a:r>
              <a:r>
                <a:rPr lang="nl-BE" sz="2400" b="1" dirty="0" err="1" smtClean="0">
                  <a:solidFill>
                    <a:schemeClr val="bg1"/>
                  </a:solidFill>
                </a:rPr>
                <a:t>opd</a:t>
              </a:r>
              <a:endParaRPr lang="nl-BE" sz="2400" b="1" dirty="0">
                <a:solidFill>
                  <a:schemeClr val="bg1"/>
                </a:solidFill>
              </a:endParaRPr>
            </a:p>
          </p:txBody>
        </p:sp>
      </p:grpSp>
      <p:grpSp>
        <p:nvGrpSpPr>
          <p:cNvPr id="12" name="Groep 11"/>
          <p:cNvGrpSpPr/>
          <p:nvPr/>
        </p:nvGrpSpPr>
        <p:grpSpPr>
          <a:xfrm>
            <a:off x="2659667" y="4149080"/>
            <a:ext cx="3799945"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a:t>
              </a:r>
              <a:r>
                <a:rPr lang="nl-BE" sz="2400" b="1" dirty="0" err="1" smtClean="0">
                  <a:solidFill>
                    <a:schemeClr val="bg1"/>
                  </a:solidFill>
                </a:rPr>
                <a:t>cmd</a:t>
              </a:r>
              <a:endParaRPr lang="nl-BE" sz="2400" b="1" dirty="0">
                <a:solidFill>
                  <a:schemeClr val="bg1"/>
                </a:solidFill>
              </a:endParaRPr>
            </a:p>
          </p:txBody>
        </p:sp>
      </p:grpSp>
      <p:grpSp>
        <p:nvGrpSpPr>
          <p:cNvPr id="13" name="Groep 12"/>
          <p:cNvGrpSpPr/>
          <p:nvPr/>
        </p:nvGrpSpPr>
        <p:grpSpPr>
          <a:xfrm>
            <a:off x="2659667" y="5445224"/>
            <a:ext cx="3799946"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a:t>
              </a:r>
              <a:r>
                <a:rPr lang="nl-BE" sz="2400" b="1" dirty="0" err="1" smtClean="0">
                  <a:solidFill>
                    <a:schemeClr val="bg1"/>
                  </a:solidFill>
                </a:rPr>
                <a:t>txt</a:t>
              </a:r>
              <a:endParaRPr lang="nl-BE" sz="2400" b="1" dirty="0">
                <a:solidFill>
                  <a:schemeClr val="bg1"/>
                </a:solidFill>
              </a:endParaRPr>
            </a:p>
          </p:txBody>
        </p:sp>
      </p:grpSp>
    </p:spTree>
    <p:extLst>
      <p:ext uri="{BB962C8B-B14F-4D97-AF65-F5344CB8AC3E}">
        <p14:creationId xmlns:p14="http://schemas.microsoft.com/office/powerpoint/2010/main" val="3809144839"/>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sp>
        <p:nvSpPr>
          <p:cNvPr id="16" name="Tekstvak 15">
            <a:hlinkClick r:id="rId4" action="ppaction://hlinksldjump"/>
          </p:cNvPr>
          <p:cNvSpPr txBox="1"/>
          <p:nvPr/>
        </p:nvSpPr>
        <p:spPr>
          <a:xfrm>
            <a:off x="6606099" y="6391380"/>
            <a:ext cx="2449705" cy="369332"/>
          </a:xfrm>
          <a:prstGeom prst="rect">
            <a:avLst/>
          </a:prstGeom>
          <a:noFill/>
        </p:spPr>
        <p:txBody>
          <a:bodyPr wrap="square" rtlCol="0">
            <a:spAutoFit/>
          </a:bodyPr>
          <a:lstStyle/>
          <a:p>
            <a:pPr algn="ctr"/>
            <a:r>
              <a:rPr lang="nl-BE" dirty="0" smtClean="0"/>
              <a:t>Volgende vraag</a:t>
            </a:r>
            <a:endParaRPr lang="nl-BE" dirty="0"/>
          </a:p>
        </p:txBody>
      </p:sp>
      <p:pic>
        <p:nvPicPr>
          <p:cNvPr id="7"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707904" y="3035277"/>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80939" y="4133367"/>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i="1" dirty="0" smtClean="0"/>
              <a:t>URL </a:t>
            </a:r>
            <a:r>
              <a:rPr lang="nl-BE" dirty="0" smtClean="0"/>
              <a:t>staat voor </a:t>
            </a:r>
            <a:r>
              <a:rPr lang="nl-BE" b="1" i="1" dirty="0" smtClean="0"/>
              <a:t>Uniform Resource </a:t>
            </a:r>
            <a:r>
              <a:rPr lang="nl-BE" b="1" i="1" dirty="0" err="1" smtClean="0"/>
              <a:t>Locator</a:t>
            </a:r>
            <a:r>
              <a:rPr lang="nl-BE" dirty="0"/>
              <a:t> </a:t>
            </a:r>
            <a:r>
              <a:rPr lang="nl-BE" dirty="0" smtClean="0"/>
              <a:t>en is </a:t>
            </a:r>
            <a:r>
              <a:rPr lang="nl-BE" dirty="0"/>
              <a:t>een gestructureerde naam die verwijst naar een stuk </a:t>
            </a:r>
            <a:r>
              <a:rPr lang="nl-BE" dirty="0" smtClean="0"/>
              <a:t>data. </a:t>
            </a:r>
            <a:r>
              <a:rPr lang="nl-BE" dirty="0"/>
              <a:t>In de naam is alle informatie opgenomen over de benodigde techniek om de betreffende gegevens te bereiken. </a:t>
            </a:r>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40349048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2427189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 </a:t>
            </a:r>
            <a:r>
              <a:rPr lang="nl-BE" b="1" i="1" dirty="0" err="1"/>
              <a:t>C</a:t>
            </a:r>
            <a:r>
              <a:rPr lang="nl-BE" b="1" i="1" dirty="0" err="1" smtClean="0"/>
              <a:t>md</a:t>
            </a:r>
            <a:r>
              <a:rPr lang="nl-BE" b="1" i="1" dirty="0" smtClean="0"/>
              <a:t> </a:t>
            </a:r>
            <a:r>
              <a:rPr lang="nl-BE" dirty="0" smtClean="0"/>
              <a:t>is het correcte voorvoegsel van het besturingselement ‘Opdrachtknop’ in Visual Basic (bv. </a:t>
            </a:r>
            <a:r>
              <a:rPr lang="nl-BE" dirty="0" err="1" smtClean="0"/>
              <a:t>cmdBereken</a:t>
            </a:r>
            <a:r>
              <a:rPr lang="nl-BE" dirty="0" smtClean="0"/>
              <a:t>).</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4958547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err="1" smtClean="0"/>
              <a:t>Opd</a:t>
            </a:r>
            <a:r>
              <a:rPr lang="nl-BE" b="1" i="1" dirty="0" smtClean="0"/>
              <a:t> </a:t>
            </a:r>
            <a:r>
              <a:rPr lang="nl-BE" dirty="0" smtClean="0"/>
              <a:t>is niet het juiste antwoord op deze vraag. In Visual Basic bestaat het zelfs niet als voorvoegsel.</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3919561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a:effectLst>
                <a:outerShdw blurRad="38100" dist="38100" dir="2700000" algn="tl">
                  <a:srgbClr val="000000">
                    <a:alpha val="43137"/>
                  </a:srgbClr>
                </a:outerShdw>
              </a:effectLst>
            </a:endParaRPr>
          </a:p>
          <a:p>
            <a:pPr algn="ctr"/>
            <a:r>
              <a:rPr lang="nl-BE" b="1" i="1" dirty="0" err="1" smtClean="0"/>
              <a:t>Txt</a:t>
            </a:r>
            <a:r>
              <a:rPr lang="nl-BE" b="1" i="1" dirty="0" smtClean="0"/>
              <a:t> </a:t>
            </a:r>
            <a:r>
              <a:rPr lang="nl-BE" dirty="0" smtClean="0"/>
              <a:t>is niet het juiste antwoord op deze vraag. Het is het voorvoegsel bij het besturingselement ‘</a:t>
            </a:r>
            <a:r>
              <a:rPr lang="nl-BE" dirty="0" err="1" smtClean="0"/>
              <a:t>Tekstvak</a:t>
            </a:r>
            <a:r>
              <a:rPr lang="nl-BE" dirty="0" smtClean="0"/>
              <a:t>’.</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3320445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239711" y="5612265"/>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276408" y="5646439"/>
            <a:ext cx="487280" cy="487280"/>
          </a:xfrm>
          <a:prstGeom prst="rect">
            <a:avLst/>
          </a:prstGeom>
        </p:spPr>
      </p:pic>
      <p:sp>
        <p:nvSpPr>
          <p:cNvPr id="2" name="Titel 1"/>
          <p:cNvSpPr>
            <a:spLocks noGrp="1"/>
          </p:cNvSpPr>
          <p:nvPr>
            <p:ph type="title"/>
          </p:nvPr>
        </p:nvSpPr>
        <p:spPr/>
        <p:txBody>
          <a:bodyPr>
            <a:normAutofit fontScale="90000"/>
          </a:bodyPr>
          <a:lstStyle/>
          <a:p>
            <a:r>
              <a:rPr lang="nl-BE" dirty="0" smtClean="0"/>
              <a:t>ALGORITMEN: </a:t>
            </a:r>
            <a:br>
              <a:rPr lang="nl-BE" dirty="0" smtClean="0"/>
            </a:br>
            <a:r>
              <a:rPr lang="nl-BE" dirty="0" smtClean="0"/>
              <a:t>Vraag 3</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Waarvoor wordt het gegevenstype </a:t>
            </a:r>
            <a:r>
              <a:rPr lang="nl-BE" b="1" i="1" dirty="0" smtClean="0"/>
              <a:t>Integer</a:t>
            </a:r>
            <a:r>
              <a:rPr lang="nl-BE" dirty="0" smtClean="0"/>
              <a:t> gebruikt? </a:t>
            </a:r>
            <a:endParaRPr lang="nl-BE" dirty="0"/>
          </a:p>
        </p:txBody>
      </p:sp>
      <p:grpSp>
        <p:nvGrpSpPr>
          <p:cNvPr id="11" name="Groep 10"/>
          <p:cNvGrpSpPr/>
          <p:nvPr/>
        </p:nvGrpSpPr>
        <p:grpSpPr>
          <a:xfrm>
            <a:off x="1150764" y="2877814"/>
            <a:ext cx="6842469" cy="1032211"/>
            <a:chOff x="2895216" y="2657291"/>
            <a:chExt cx="3332968" cy="1032211"/>
          </a:xfrm>
        </p:grpSpPr>
        <p:sp>
          <p:nvSpPr>
            <p:cNvPr id="5" name="Afgeronde rechthoek 4">
              <a:hlinkClick r:id="rId6"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7" action="ppaction://hlinksldjump"/>
            </p:cNvPr>
            <p:cNvSpPr txBox="1"/>
            <p:nvPr/>
          </p:nvSpPr>
          <p:spPr>
            <a:xfrm>
              <a:off x="2895216" y="2858505"/>
              <a:ext cx="3332967" cy="830997"/>
            </a:xfrm>
            <a:prstGeom prst="rect">
              <a:avLst/>
            </a:prstGeom>
            <a:noFill/>
          </p:spPr>
          <p:txBody>
            <a:bodyPr wrap="square" rtlCol="0">
              <a:spAutoFit/>
            </a:bodyPr>
            <a:lstStyle/>
            <a:p>
              <a:pPr algn="ctr"/>
              <a:r>
                <a:rPr lang="nl-BE" sz="2400" b="1" dirty="0" smtClean="0">
                  <a:solidFill>
                    <a:schemeClr val="bg1"/>
                  </a:solidFill>
                </a:rPr>
                <a:t>A. Kleine gehele getallen tussen 0 en 255</a:t>
              </a:r>
              <a:endParaRPr lang="nl-BE" sz="2400" b="1" dirty="0">
                <a:solidFill>
                  <a:schemeClr val="bg1"/>
                </a:solidFill>
              </a:endParaRPr>
            </a:p>
          </p:txBody>
        </p:sp>
      </p:grpSp>
      <p:grpSp>
        <p:nvGrpSpPr>
          <p:cNvPr id="12" name="Groep 11"/>
          <p:cNvGrpSpPr/>
          <p:nvPr/>
        </p:nvGrpSpPr>
        <p:grpSpPr>
          <a:xfrm>
            <a:off x="1150764" y="4149080"/>
            <a:ext cx="6842471" cy="1032212"/>
            <a:chOff x="2891098" y="3861048"/>
            <a:chExt cx="3337086" cy="1032212"/>
          </a:xfrm>
        </p:grpSpPr>
        <p:sp>
          <p:nvSpPr>
            <p:cNvPr id="6" name="Afgeronde rechthoek 5">
              <a:hlinkClick r:id="rId8"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9" action="ppaction://hlinksldjump"/>
            </p:cNvPr>
            <p:cNvSpPr txBox="1"/>
            <p:nvPr/>
          </p:nvSpPr>
          <p:spPr>
            <a:xfrm>
              <a:off x="2891098" y="4062263"/>
              <a:ext cx="3337085" cy="830997"/>
            </a:xfrm>
            <a:prstGeom prst="rect">
              <a:avLst/>
            </a:prstGeom>
            <a:noFill/>
          </p:spPr>
          <p:txBody>
            <a:bodyPr wrap="square" rtlCol="0">
              <a:spAutoFit/>
            </a:bodyPr>
            <a:lstStyle/>
            <a:p>
              <a:pPr algn="ctr"/>
              <a:r>
                <a:rPr lang="nl-BE" sz="2400" b="1" dirty="0" smtClean="0">
                  <a:solidFill>
                    <a:schemeClr val="bg1"/>
                  </a:solidFill>
                </a:rPr>
                <a:t>B. Gehele getallen tussen -32.768 en 32.767</a:t>
              </a:r>
              <a:endParaRPr lang="nl-BE" sz="2400" b="1" dirty="0">
                <a:solidFill>
                  <a:schemeClr val="bg1"/>
                </a:solidFill>
              </a:endParaRPr>
            </a:p>
          </p:txBody>
        </p:sp>
      </p:grpSp>
      <p:grpSp>
        <p:nvGrpSpPr>
          <p:cNvPr id="13" name="Groep 12"/>
          <p:cNvGrpSpPr/>
          <p:nvPr/>
        </p:nvGrpSpPr>
        <p:grpSpPr>
          <a:xfrm>
            <a:off x="1193055" y="5445224"/>
            <a:ext cx="6800180" cy="864096"/>
            <a:chOff x="2882860" y="5157192"/>
            <a:chExt cx="3328846" cy="864096"/>
          </a:xfrm>
        </p:grpSpPr>
        <p:sp>
          <p:nvSpPr>
            <p:cNvPr id="7" name="Afgeronde rechthoek 6">
              <a:hlinkClick r:id="rId6"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10"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Gehele getallen groter dan 32.767</a:t>
              </a:r>
              <a:endParaRPr lang="nl-BE" sz="2400" b="1" dirty="0">
                <a:solidFill>
                  <a:schemeClr val="bg1"/>
                </a:solidFill>
              </a:endParaRPr>
            </a:p>
          </p:txBody>
        </p:sp>
      </p:grpSp>
    </p:spTree>
    <p:extLst>
      <p:ext uri="{BB962C8B-B14F-4D97-AF65-F5344CB8AC3E}">
        <p14:creationId xmlns:p14="http://schemas.microsoft.com/office/powerpoint/2010/main" val="591351610"/>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11698371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Een </a:t>
            </a:r>
            <a:r>
              <a:rPr lang="nl-BE" b="1" i="1" dirty="0" smtClean="0"/>
              <a:t>integer </a:t>
            </a:r>
            <a:r>
              <a:rPr lang="nl-BE" dirty="0" smtClean="0"/>
              <a:t>wordt gebruikt voor gehele getallen tussen -32.768 en 32.767.</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8893678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Een </a:t>
            </a:r>
            <a:r>
              <a:rPr lang="nl-BE" b="1" i="1" dirty="0" smtClean="0"/>
              <a:t>byte </a:t>
            </a:r>
            <a:r>
              <a:rPr lang="nl-BE" dirty="0" smtClean="0"/>
              <a:t>wordt gebruikt voor kleine getallen tussen 0 en 255.</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88435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a:effectLst>
                <a:outerShdw blurRad="38100" dist="38100" dir="2700000" algn="tl">
                  <a:srgbClr val="000000">
                    <a:alpha val="43137"/>
                  </a:srgbClr>
                </a:outerShdw>
              </a:effectLst>
            </a:endParaRPr>
          </a:p>
          <a:p>
            <a:pPr algn="ctr"/>
            <a:r>
              <a:rPr lang="nl-BE" dirty="0"/>
              <a:t>Een </a:t>
            </a:r>
            <a:r>
              <a:rPr lang="nl-BE" b="1" i="1" dirty="0" smtClean="0"/>
              <a:t>long </a:t>
            </a:r>
            <a:r>
              <a:rPr lang="nl-BE" dirty="0" smtClean="0"/>
              <a:t>wordt </a:t>
            </a:r>
            <a:r>
              <a:rPr lang="nl-BE" dirty="0"/>
              <a:t>gebruikt voor </a:t>
            </a:r>
            <a:r>
              <a:rPr lang="nl-BE" dirty="0" smtClean="0"/>
              <a:t>gehele getallen groter dan 32.767.</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8691998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302486" y="3005062"/>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315616" y="3079028"/>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ALGORITMEN: </a:t>
            </a:r>
            <a:br>
              <a:rPr lang="nl-BE" dirty="0" smtClean="0"/>
            </a:br>
            <a:r>
              <a:rPr lang="nl-BE" dirty="0" smtClean="0"/>
              <a:t>Vraag 4</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Hoeveel geheugenruimte neemt het gegevenstype </a:t>
            </a:r>
            <a:r>
              <a:rPr lang="nl-BE" b="1" i="1" dirty="0" smtClean="0"/>
              <a:t>single </a:t>
            </a:r>
            <a:r>
              <a:rPr lang="nl-BE" dirty="0" smtClean="0"/>
              <a:t>in? </a:t>
            </a:r>
            <a:endParaRPr lang="nl-BE" dirty="0"/>
          </a:p>
        </p:txBody>
      </p:sp>
      <p:grpSp>
        <p:nvGrpSpPr>
          <p:cNvPr id="11" name="Groep 10"/>
          <p:cNvGrpSpPr/>
          <p:nvPr/>
        </p:nvGrpSpPr>
        <p:grpSpPr>
          <a:xfrm>
            <a:off x="1150764" y="2877814"/>
            <a:ext cx="6842469"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1 byte</a:t>
              </a:r>
              <a:endParaRPr lang="nl-BE" sz="2400" b="1" dirty="0">
                <a:solidFill>
                  <a:schemeClr val="bg1"/>
                </a:solidFill>
              </a:endParaRPr>
            </a:p>
          </p:txBody>
        </p:sp>
      </p:grpSp>
      <p:grpSp>
        <p:nvGrpSpPr>
          <p:cNvPr id="12" name="Groep 11"/>
          <p:cNvGrpSpPr/>
          <p:nvPr/>
        </p:nvGrpSpPr>
        <p:grpSpPr>
          <a:xfrm>
            <a:off x="1150764" y="4149080"/>
            <a:ext cx="6842471"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2 byte</a:t>
              </a:r>
              <a:endParaRPr lang="nl-BE" sz="2400" b="1" dirty="0">
                <a:solidFill>
                  <a:schemeClr val="bg1"/>
                </a:solidFill>
              </a:endParaRPr>
            </a:p>
          </p:txBody>
        </p:sp>
      </p:grpSp>
      <p:grpSp>
        <p:nvGrpSpPr>
          <p:cNvPr id="13" name="Groep 12"/>
          <p:cNvGrpSpPr/>
          <p:nvPr/>
        </p:nvGrpSpPr>
        <p:grpSpPr>
          <a:xfrm>
            <a:off x="1193055" y="5445224"/>
            <a:ext cx="6800180"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4 byte</a:t>
              </a:r>
              <a:endParaRPr lang="nl-BE" sz="2400" b="1" dirty="0">
                <a:solidFill>
                  <a:schemeClr val="bg1"/>
                </a:solidFill>
              </a:endParaRPr>
            </a:p>
          </p:txBody>
        </p:sp>
      </p:grpSp>
    </p:spTree>
    <p:extLst>
      <p:ext uri="{BB962C8B-B14F-4D97-AF65-F5344CB8AC3E}">
        <p14:creationId xmlns:p14="http://schemas.microsoft.com/office/powerpoint/2010/main" val="2343566"/>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8937" y="4284908"/>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a:t>Uniform Resource </a:t>
            </a:r>
            <a:r>
              <a:rPr lang="nl-BE" b="1" i="1" dirty="0" smtClean="0"/>
              <a:t>Language </a:t>
            </a:r>
            <a:r>
              <a:rPr lang="nl-BE" dirty="0" smtClean="0"/>
              <a:t>heeft totaal geen betekenis.</a:t>
            </a:r>
            <a:endParaRPr lang="nl-BE" dirty="0"/>
          </a:p>
          <a:p>
            <a:pPr algn="ctr"/>
            <a:endParaRPr lang="nl-BE" dirty="0" smtClean="0"/>
          </a:p>
          <a:p>
            <a:pPr algn="ctr"/>
            <a:r>
              <a:rPr lang="nl-BE" dirty="0" smtClean="0"/>
              <a:t>Probeer het nog een keer.</a:t>
            </a:r>
            <a:endParaRPr lang="nl-BE" dirty="0"/>
          </a:p>
        </p:txBody>
      </p:sp>
      <p:pic>
        <p:nvPicPr>
          <p:cNvPr id="7"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932040" y="2204864"/>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6183516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6380197"/>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5"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6" action="ppaction://hlinksldjump"/>
          </p:cNvPr>
          <p:cNvSpPr txBox="1"/>
          <p:nvPr/>
        </p:nvSpPr>
        <p:spPr>
          <a:xfrm>
            <a:off x="6565453" y="6365245"/>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36965293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Een </a:t>
            </a:r>
            <a:r>
              <a:rPr lang="nl-BE" b="1" i="1" dirty="0" smtClean="0"/>
              <a:t>Single </a:t>
            </a:r>
            <a:r>
              <a:rPr lang="nl-BE" dirty="0" smtClean="0"/>
              <a:t>wordt gebruikt voor decimalen en</a:t>
            </a:r>
            <a:r>
              <a:rPr lang="nl-BE" b="1" i="1" dirty="0" smtClean="0"/>
              <a:t> </a:t>
            </a:r>
          </a:p>
          <a:p>
            <a:pPr algn="ctr"/>
            <a:r>
              <a:rPr lang="nl-BE" dirty="0" smtClean="0"/>
              <a:t>neemt </a:t>
            </a:r>
            <a:r>
              <a:rPr lang="nl-BE" b="1" i="1" dirty="0" smtClean="0"/>
              <a:t>4 byte </a:t>
            </a:r>
            <a:r>
              <a:rPr lang="nl-BE" dirty="0" smtClean="0"/>
              <a:t>geheugenruimte in (net zoals een </a:t>
            </a:r>
            <a:r>
              <a:rPr lang="nl-BE" i="1" dirty="0" smtClean="0"/>
              <a:t>Long</a:t>
            </a:r>
            <a:r>
              <a:rPr lang="nl-BE" dirty="0" smtClean="0"/>
              <a:t>).</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40136864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smtClean="0"/>
              <a:t>1 byte </a:t>
            </a:r>
            <a:r>
              <a:rPr lang="nl-BE" dirty="0" err="1" smtClean="0"/>
              <a:t>geugenruimte</a:t>
            </a:r>
            <a:r>
              <a:rPr lang="nl-BE" dirty="0" smtClean="0"/>
              <a:t> wordt ingenomen door een </a:t>
            </a:r>
            <a:r>
              <a:rPr lang="nl-BE" b="1" i="1" dirty="0" smtClean="0"/>
              <a:t>Byte</a:t>
            </a:r>
            <a:r>
              <a:rPr lang="nl-BE" dirty="0" smtClean="0"/>
              <a:t>.</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2308201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a:effectLst>
                <a:outerShdw blurRad="38100" dist="38100" dir="2700000" algn="tl">
                  <a:srgbClr val="000000">
                    <a:alpha val="43137"/>
                  </a:srgbClr>
                </a:outerShdw>
              </a:effectLst>
            </a:endParaRPr>
          </a:p>
          <a:p>
            <a:pPr algn="ctr"/>
            <a:r>
              <a:rPr lang="nl-BE" b="1" i="1" dirty="0"/>
              <a:t>2 byte </a:t>
            </a:r>
            <a:r>
              <a:rPr lang="nl-BE" dirty="0" err="1"/>
              <a:t>geugenruimte</a:t>
            </a:r>
            <a:r>
              <a:rPr lang="nl-BE" dirty="0"/>
              <a:t> wordt ingenomen door een </a:t>
            </a:r>
            <a:r>
              <a:rPr lang="nl-BE" b="1" i="1" dirty="0" smtClean="0"/>
              <a:t>Integer</a:t>
            </a:r>
            <a:r>
              <a:rPr lang="nl-BE" dirty="0" smtClean="0"/>
              <a:t>.</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3509575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43712" y="2567639"/>
            <a:ext cx="344586" cy="344586"/>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43712" y="2587532"/>
            <a:ext cx="304800" cy="304800"/>
          </a:xfrm>
          <a:prstGeom prst="rect">
            <a:avLst/>
          </a:prstGeom>
        </p:spPr>
      </p:pic>
      <p:sp>
        <p:nvSpPr>
          <p:cNvPr id="2" name="Titel 1"/>
          <p:cNvSpPr>
            <a:spLocks noGrp="1"/>
          </p:cNvSpPr>
          <p:nvPr>
            <p:ph type="title"/>
          </p:nvPr>
        </p:nvSpPr>
        <p:spPr/>
        <p:txBody>
          <a:bodyPr>
            <a:normAutofit fontScale="90000"/>
          </a:bodyPr>
          <a:lstStyle/>
          <a:p>
            <a:r>
              <a:rPr lang="nl-BE" dirty="0" smtClean="0"/>
              <a:t>ALGORITMEN: </a:t>
            </a:r>
            <a:br>
              <a:rPr lang="nl-BE" dirty="0" smtClean="0"/>
            </a:br>
            <a:r>
              <a:rPr lang="nl-BE" dirty="0" smtClean="0"/>
              <a:t>Vraag 5</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Welke soort herhaling staat hiernaast? </a:t>
            </a:r>
            <a:endParaRPr lang="nl-BE" dirty="0"/>
          </a:p>
        </p:txBody>
      </p:sp>
      <p:grpSp>
        <p:nvGrpSpPr>
          <p:cNvPr id="11" name="Groep 10"/>
          <p:cNvGrpSpPr/>
          <p:nvPr/>
        </p:nvGrpSpPr>
        <p:grpSpPr>
          <a:xfrm>
            <a:off x="280448" y="2507704"/>
            <a:ext cx="4795607" cy="1065312"/>
            <a:chOff x="2915816" y="2657291"/>
            <a:chExt cx="3414921" cy="864096"/>
          </a:xfrm>
        </p:grpSpPr>
        <p:sp>
          <p:nvSpPr>
            <p:cNvPr id="5" name="Afgeronde rechthoek 4">
              <a:hlinkClick r:id="rId6"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7" action="ppaction://hlinksldjump"/>
            </p:cNvPr>
            <p:cNvSpPr txBox="1"/>
            <p:nvPr/>
          </p:nvSpPr>
          <p:spPr>
            <a:xfrm>
              <a:off x="2997770" y="2974106"/>
              <a:ext cx="3332967" cy="374466"/>
            </a:xfrm>
            <a:prstGeom prst="rect">
              <a:avLst/>
            </a:prstGeom>
            <a:noFill/>
          </p:spPr>
          <p:txBody>
            <a:bodyPr wrap="square" rtlCol="0">
              <a:spAutoFit/>
            </a:bodyPr>
            <a:lstStyle/>
            <a:p>
              <a:pPr marL="457200" indent="-457200">
                <a:buAutoNum type="alphaUcPeriod"/>
              </a:pPr>
              <a:r>
                <a:rPr lang="nl-BE" sz="2400" b="1" dirty="0" smtClean="0">
                  <a:solidFill>
                    <a:schemeClr val="bg1"/>
                  </a:solidFill>
                </a:rPr>
                <a:t>Begrensde herhaling</a:t>
              </a:r>
              <a:endParaRPr lang="nl-BE" sz="2400" b="1" dirty="0">
                <a:solidFill>
                  <a:schemeClr val="bg1"/>
                </a:solidFill>
              </a:endParaRPr>
            </a:p>
          </p:txBody>
        </p:sp>
      </p:grpSp>
      <p:grpSp>
        <p:nvGrpSpPr>
          <p:cNvPr id="12" name="Groep 11"/>
          <p:cNvGrpSpPr/>
          <p:nvPr/>
        </p:nvGrpSpPr>
        <p:grpSpPr>
          <a:xfrm>
            <a:off x="300653" y="3901083"/>
            <a:ext cx="4694633" cy="1068510"/>
            <a:chOff x="2915816" y="3861048"/>
            <a:chExt cx="3347149" cy="873667"/>
          </a:xfrm>
        </p:grpSpPr>
        <p:sp>
          <p:nvSpPr>
            <p:cNvPr id="6" name="Afgeronde rechthoek 5">
              <a:hlinkClick r:id="rId8"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9" action="ppaction://hlinksldjump"/>
            </p:cNvPr>
            <p:cNvSpPr txBox="1"/>
            <p:nvPr/>
          </p:nvSpPr>
          <p:spPr>
            <a:xfrm>
              <a:off x="2925880" y="3903718"/>
              <a:ext cx="3337085" cy="830997"/>
            </a:xfrm>
            <a:prstGeom prst="rect">
              <a:avLst/>
            </a:prstGeom>
            <a:noFill/>
          </p:spPr>
          <p:txBody>
            <a:bodyPr wrap="square" rtlCol="0">
              <a:spAutoFit/>
            </a:bodyPr>
            <a:lstStyle/>
            <a:p>
              <a:pPr algn="ctr"/>
              <a:r>
                <a:rPr lang="nl-BE" sz="2400" b="1" dirty="0" smtClean="0">
                  <a:solidFill>
                    <a:schemeClr val="bg1"/>
                  </a:solidFill>
                </a:rPr>
                <a:t>B. Voorwaardelijke herhaling met eindvoorwaarde</a:t>
              </a:r>
              <a:endParaRPr lang="nl-BE" sz="2400" b="1" dirty="0">
                <a:solidFill>
                  <a:schemeClr val="bg1"/>
                </a:solidFill>
              </a:endParaRPr>
            </a:p>
          </p:txBody>
        </p:sp>
      </p:grpSp>
      <p:grpSp>
        <p:nvGrpSpPr>
          <p:cNvPr id="13" name="Groep 12"/>
          <p:cNvGrpSpPr/>
          <p:nvPr/>
        </p:nvGrpSpPr>
        <p:grpSpPr>
          <a:xfrm>
            <a:off x="14239" y="5229199"/>
            <a:ext cx="8985021" cy="1368153"/>
            <a:chOff x="2773253" y="5157192"/>
            <a:chExt cx="3438453" cy="1063328"/>
          </a:xfrm>
        </p:grpSpPr>
        <p:sp>
          <p:nvSpPr>
            <p:cNvPr id="7" name="Afgeronde rechthoek 6">
              <a:hlinkClick r:id="rId6"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10" action="ppaction://hlinksldjump"/>
            </p:cNvPr>
            <p:cNvSpPr txBox="1"/>
            <p:nvPr/>
          </p:nvSpPr>
          <p:spPr>
            <a:xfrm>
              <a:off x="2773253" y="5389523"/>
              <a:ext cx="3328846" cy="830997"/>
            </a:xfrm>
            <a:prstGeom prst="rect">
              <a:avLst/>
            </a:prstGeom>
            <a:noFill/>
          </p:spPr>
          <p:txBody>
            <a:bodyPr wrap="square" rtlCol="0">
              <a:spAutoFit/>
            </a:bodyPr>
            <a:lstStyle/>
            <a:p>
              <a:pPr algn="ctr"/>
              <a:r>
                <a:rPr lang="nl-BE" sz="2400" b="1" dirty="0" smtClean="0">
                  <a:solidFill>
                    <a:schemeClr val="bg1"/>
                  </a:solidFill>
                </a:rPr>
                <a:t>C. </a:t>
              </a:r>
              <a:r>
                <a:rPr lang="nl-BE" sz="2400" b="1" dirty="0">
                  <a:solidFill>
                    <a:schemeClr val="bg1"/>
                  </a:solidFill>
                </a:rPr>
                <a:t>Voorwaardelijke herhaling met </a:t>
              </a:r>
              <a:r>
                <a:rPr lang="nl-BE" sz="2400" b="1" dirty="0" smtClean="0">
                  <a:solidFill>
                    <a:schemeClr val="bg1"/>
                  </a:solidFill>
                </a:rPr>
                <a:t>beginvoorwaarde</a:t>
              </a:r>
              <a:endParaRPr lang="nl-BE" sz="2400" b="1" dirty="0">
                <a:solidFill>
                  <a:schemeClr val="bg1"/>
                </a:solidFill>
              </a:endParaRPr>
            </a:p>
          </p:txBody>
        </p:sp>
      </p:grpSp>
      <p:sp>
        <p:nvSpPr>
          <p:cNvPr id="3" name="Tekstvak 2"/>
          <p:cNvSpPr txBox="1"/>
          <p:nvPr/>
        </p:nvSpPr>
        <p:spPr>
          <a:xfrm>
            <a:off x="5076056" y="1757682"/>
            <a:ext cx="3816424" cy="3231654"/>
          </a:xfrm>
          <a:prstGeom prst="rect">
            <a:avLst/>
          </a:prstGeom>
          <a:solidFill>
            <a:schemeClr val="bg1"/>
          </a:solidFill>
          <a:ln>
            <a:solidFill>
              <a:schemeClr val="tx1"/>
            </a:solidFill>
          </a:ln>
        </p:spPr>
        <p:txBody>
          <a:bodyPr wrap="square" rtlCol="0">
            <a:spAutoFit/>
          </a:bodyPr>
          <a:lstStyle/>
          <a:p>
            <a:r>
              <a:rPr lang="nl-BE" sz="1200" dirty="0" smtClean="0">
                <a:latin typeface="Arial" pitchFamily="34" charset="0"/>
                <a:cs typeface="Arial" pitchFamily="34" charset="0"/>
              </a:rPr>
              <a:t>Private Sub </a:t>
            </a:r>
            <a:r>
              <a:rPr lang="nl-BE" sz="1200" dirty="0" err="1" smtClean="0">
                <a:latin typeface="Arial" pitchFamily="34" charset="0"/>
                <a:cs typeface="Arial" pitchFamily="34" charset="0"/>
              </a:rPr>
              <a:t>cmdInvoer_Click</a:t>
            </a:r>
            <a:r>
              <a:rPr lang="nl-BE" sz="1200" dirty="0" smtClean="0">
                <a:latin typeface="Arial" pitchFamily="34" charset="0"/>
                <a:cs typeface="Arial" pitchFamily="34" charset="0"/>
              </a:rPr>
              <a:t>()</a:t>
            </a:r>
          </a:p>
          <a:p>
            <a:r>
              <a:rPr lang="nl-BE" sz="1200" dirty="0" smtClean="0">
                <a:latin typeface="Arial" pitchFamily="34" charset="0"/>
                <a:cs typeface="Arial" pitchFamily="34" charset="0"/>
              </a:rPr>
              <a:t>Dim wachtwoord As String</a:t>
            </a:r>
          </a:p>
          <a:p>
            <a:r>
              <a:rPr lang="nl-BE" sz="1200" dirty="0" smtClean="0">
                <a:latin typeface="Arial" pitchFamily="34" charset="0"/>
                <a:cs typeface="Arial" pitchFamily="34" charset="0"/>
              </a:rPr>
              <a:t>Dim poging As Byte=0</a:t>
            </a:r>
          </a:p>
          <a:p>
            <a:endParaRPr lang="nl-BE" sz="1200" dirty="0">
              <a:latin typeface="Arial" pitchFamily="34" charset="0"/>
              <a:cs typeface="Arial" pitchFamily="34" charset="0"/>
            </a:endParaRPr>
          </a:p>
          <a:p>
            <a:r>
              <a:rPr lang="nl-BE" sz="1200" dirty="0" smtClean="0">
                <a:latin typeface="Arial" pitchFamily="34" charset="0"/>
                <a:cs typeface="Arial" pitchFamily="34" charset="0"/>
              </a:rPr>
              <a:t>Do</a:t>
            </a:r>
          </a:p>
          <a:p>
            <a:r>
              <a:rPr lang="nl-BE" sz="1200" dirty="0">
                <a:latin typeface="Arial" pitchFamily="34" charset="0"/>
                <a:cs typeface="Arial" pitchFamily="34" charset="0"/>
              </a:rPr>
              <a:t> </a:t>
            </a:r>
            <a:r>
              <a:rPr lang="nl-BE" sz="1200" dirty="0" smtClean="0">
                <a:latin typeface="Arial" pitchFamily="34" charset="0"/>
                <a:cs typeface="Arial" pitchFamily="34" charset="0"/>
              </a:rPr>
              <a:t>  wachtwoord = </a:t>
            </a:r>
            <a:r>
              <a:rPr lang="nl-BE" sz="1200" dirty="0" err="1" smtClean="0">
                <a:latin typeface="Arial" pitchFamily="34" charset="0"/>
                <a:cs typeface="Arial" pitchFamily="34" charset="0"/>
              </a:rPr>
              <a:t>InputBox</a:t>
            </a:r>
            <a:r>
              <a:rPr lang="nl-BE" sz="1200" dirty="0" smtClean="0">
                <a:latin typeface="Arial" pitchFamily="34" charset="0"/>
                <a:cs typeface="Arial" pitchFamily="34" charset="0"/>
              </a:rPr>
              <a:t>(“Geef wachtwoord.”)</a:t>
            </a:r>
          </a:p>
          <a:p>
            <a:r>
              <a:rPr lang="nl-BE" sz="1200" dirty="0">
                <a:latin typeface="Arial" pitchFamily="34" charset="0"/>
                <a:cs typeface="Arial" pitchFamily="34" charset="0"/>
              </a:rPr>
              <a:t> </a:t>
            </a:r>
            <a:r>
              <a:rPr lang="nl-BE" sz="1200" dirty="0" smtClean="0">
                <a:latin typeface="Arial" pitchFamily="34" charset="0"/>
                <a:cs typeface="Arial" pitchFamily="34" charset="0"/>
              </a:rPr>
              <a:t>  poging = poging + 1</a:t>
            </a:r>
          </a:p>
          <a:p>
            <a:r>
              <a:rPr lang="nl-BE" sz="1200" dirty="0" smtClean="0">
                <a:latin typeface="Arial" pitchFamily="34" charset="0"/>
                <a:cs typeface="Arial" pitchFamily="34" charset="0"/>
              </a:rPr>
              <a:t>Loop </a:t>
            </a:r>
            <a:r>
              <a:rPr lang="nl-BE" sz="1200" dirty="0" err="1" smtClean="0">
                <a:latin typeface="Arial" pitchFamily="34" charset="0"/>
                <a:cs typeface="Arial" pitchFamily="34" charset="0"/>
              </a:rPr>
              <a:t>Until</a:t>
            </a:r>
            <a:r>
              <a:rPr lang="nl-BE" sz="1200" dirty="0" smtClean="0">
                <a:latin typeface="Arial" pitchFamily="34" charset="0"/>
                <a:cs typeface="Arial" pitchFamily="34" charset="0"/>
              </a:rPr>
              <a:t> wachtwoord = “geheim856” Or poging = 3</a:t>
            </a:r>
          </a:p>
          <a:p>
            <a:r>
              <a:rPr lang="nl-BE" sz="1200" dirty="0" err="1" smtClean="0">
                <a:latin typeface="Arial" pitchFamily="34" charset="0"/>
                <a:cs typeface="Arial" pitchFamily="34" charset="0"/>
              </a:rPr>
              <a:t>If</a:t>
            </a:r>
            <a:r>
              <a:rPr lang="nl-BE" sz="1200" dirty="0" smtClean="0">
                <a:latin typeface="Arial" pitchFamily="34" charset="0"/>
                <a:cs typeface="Arial" pitchFamily="34" charset="0"/>
              </a:rPr>
              <a:t> wachtwoord = “geheim856” </a:t>
            </a:r>
            <a:r>
              <a:rPr lang="nl-BE" sz="1200" dirty="0" err="1" smtClean="0">
                <a:latin typeface="Arial" pitchFamily="34" charset="0"/>
                <a:cs typeface="Arial" pitchFamily="34" charset="0"/>
              </a:rPr>
              <a:t>Then</a:t>
            </a:r>
            <a:endParaRPr lang="nl-BE" sz="1200" dirty="0" smtClean="0">
              <a:latin typeface="Arial" pitchFamily="34" charset="0"/>
              <a:cs typeface="Arial" pitchFamily="34" charset="0"/>
            </a:endParaRPr>
          </a:p>
          <a:p>
            <a:r>
              <a:rPr lang="nl-BE" sz="1200" dirty="0">
                <a:latin typeface="Arial" pitchFamily="34" charset="0"/>
                <a:cs typeface="Arial" pitchFamily="34" charset="0"/>
              </a:rPr>
              <a:t> </a:t>
            </a:r>
            <a:r>
              <a:rPr lang="nl-BE" sz="1200" dirty="0" smtClean="0">
                <a:latin typeface="Arial" pitchFamily="34" charset="0"/>
                <a:cs typeface="Arial" pitchFamily="34" charset="0"/>
              </a:rPr>
              <a:t>  </a:t>
            </a:r>
            <a:r>
              <a:rPr lang="nl-BE" sz="1200" dirty="0" err="1" smtClean="0">
                <a:latin typeface="Arial" pitchFamily="34" charset="0"/>
                <a:cs typeface="Arial" pitchFamily="34" charset="0"/>
              </a:rPr>
              <a:t>MsgBox</a:t>
            </a:r>
            <a:r>
              <a:rPr lang="nl-BE" sz="1200" dirty="0" smtClean="0">
                <a:latin typeface="Arial" pitchFamily="34" charset="0"/>
                <a:cs typeface="Arial" pitchFamily="34" charset="0"/>
              </a:rPr>
              <a:t> (“Welkom!”)</a:t>
            </a:r>
          </a:p>
          <a:p>
            <a:r>
              <a:rPr lang="nl-BE" sz="1200" dirty="0" smtClean="0">
                <a:latin typeface="Arial" pitchFamily="34" charset="0"/>
                <a:cs typeface="Arial" pitchFamily="34" charset="0"/>
              </a:rPr>
              <a:t>Else</a:t>
            </a:r>
          </a:p>
          <a:p>
            <a:r>
              <a:rPr lang="nl-BE" sz="1200" dirty="0">
                <a:latin typeface="Arial" pitchFamily="34" charset="0"/>
                <a:cs typeface="Arial" pitchFamily="34" charset="0"/>
              </a:rPr>
              <a:t> </a:t>
            </a:r>
            <a:r>
              <a:rPr lang="nl-BE" sz="1200" dirty="0" smtClean="0">
                <a:latin typeface="Arial" pitchFamily="34" charset="0"/>
                <a:cs typeface="Arial" pitchFamily="34" charset="0"/>
              </a:rPr>
              <a:t>  </a:t>
            </a:r>
            <a:r>
              <a:rPr lang="nl-BE" sz="1200" dirty="0" err="1" smtClean="0">
                <a:latin typeface="Arial" pitchFamily="34" charset="0"/>
                <a:cs typeface="Arial" pitchFamily="34" charset="0"/>
              </a:rPr>
              <a:t>MsgBox</a:t>
            </a:r>
            <a:r>
              <a:rPr lang="nl-BE" sz="1200" dirty="0" smtClean="0">
                <a:latin typeface="Arial" pitchFamily="34" charset="0"/>
                <a:cs typeface="Arial" pitchFamily="34" charset="0"/>
              </a:rPr>
              <a:t> (“Drie foutieve pogingen!”)</a:t>
            </a:r>
          </a:p>
          <a:p>
            <a:r>
              <a:rPr lang="nl-BE" sz="1200" dirty="0" smtClean="0">
                <a:latin typeface="Arial" pitchFamily="34" charset="0"/>
                <a:cs typeface="Arial" pitchFamily="34" charset="0"/>
              </a:rPr>
              <a:t>End </a:t>
            </a:r>
            <a:r>
              <a:rPr lang="nl-BE" sz="1200" dirty="0" err="1" smtClean="0">
                <a:latin typeface="Arial" pitchFamily="34" charset="0"/>
                <a:cs typeface="Arial" pitchFamily="34" charset="0"/>
              </a:rPr>
              <a:t>If</a:t>
            </a:r>
            <a:endParaRPr lang="nl-BE" sz="1200" dirty="0" smtClean="0">
              <a:latin typeface="Arial" pitchFamily="34" charset="0"/>
              <a:cs typeface="Arial" pitchFamily="34" charset="0"/>
            </a:endParaRPr>
          </a:p>
          <a:p>
            <a:r>
              <a:rPr lang="nl-BE" sz="1200" dirty="0" smtClean="0">
                <a:latin typeface="Arial" pitchFamily="34" charset="0"/>
                <a:cs typeface="Arial" pitchFamily="34" charset="0"/>
              </a:rPr>
              <a:t>End Sub</a:t>
            </a:r>
          </a:p>
          <a:p>
            <a:endParaRPr lang="nl-BE" sz="1200" dirty="0">
              <a:latin typeface="Arial" pitchFamily="34" charset="0"/>
              <a:cs typeface="Arial" pitchFamily="34" charset="0"/>
            </a:endParaRPr>
          </a:p>
          <a:p>
            <a:endParaRPr lang="nl-BE" sz="1200" dirty="0" smtClean="0">
              <a:latin typeface="Arial" pitchFamily="34" charset="0"/>
              <a:cs typeface="Arial" pitchFamily="34" charset="0"/>
            </a:endParaRPr>
          </a:p>
          <a:p>
            <a:endParaRPr lang="nl-BE" sz="1200" dirty="0">
              <a:latin typeface="Arial" pitchFamily="34" charset="0"/>
              <a:cs typeface="Arial" pitchFamily="34" charset="0"/>
            </a:endParaRPr>
          </a:p>
        </p:txBody>
      </p:sp>
    </p:spTree>
    <p:extLst>
      <p:ext uri="{BB962C8B-B14F-4D97-AF65-F5344CB8AC3E}">
        <p14:creationId xmlns:p14="http://schemas.microsoft.com/office/powerpoint/2010/main" val="2248964340"/>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162034" y="4149080"/>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Het is inderdaad een </a:t>
            </a:r>
            <a:r>
              <a:rPr lang="nl-BE" b="1" i="1" dirty="0" smtClean="0"/>
              <a:t>Voorwaardelijke herhaling met beginvoorwaarde</a:t>
            </a:r>
            <a:r>
              <a:rPr lang="nl-BE" dirty="0" smtClean="0"/>
              <a:t>.</a:t>
            </a:r>
          </a:p>
          <a:p>
            <a:pPr algn="ctr"/>
            <a:r>
              <a:rPr lang="nl-BE" dirty="0" smtClean="0"/>
              <a:t>Bij deze herhaling controleer je de voorwaarde in het begin. De opdrachten worden verschillende keren uitgevoerd zolang er aan een bepaalde voorwaarde voldaan is.</a:t>
            </a:r>
            <a:endParaRPr lang="nl-BE" dirty="0"/>
          </a:p>
        </p:txBody>
      </p:sp>
      <p:grpSp>
        <p:nvGrpSpPr>
          <p:cNvPr id="12" name="Groep 11"/>
          <p:cNvGrpSpPr/>
          <p:nvPr/>
        </p:nvGrpSpPr>
        <p:grpSpPr>
          <a:xfrm>
            <a:off x="90064" y="6370905"/>
            <a:ext cx="8928992" cy="369332"/>
            <a:chOff x="90064" y="6370905"/>
            <a:chExt cx="8928992" cy="369332"/>
          </a:xfrm>
        </p:grpSpPr>
        <p:sp>
          <p:nvSpPr>
            <p:cNvPr id="14" name="Afgeronde rechthoek 13"/>
            <p:cNvSpPr/>
            <p:nvPr/>
          </p:nvSpPr>
          <p:spPr>
            <a:xfrm>
              <a:off x="827584" y="6370905"/>
              <a:ext cx="7488832"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5" name="Tekstvak 14">
              <a:hlinkClick r:id="rId6" action="ppaction://hlinksldjump"/>
            </p:cNvPr>
            <p:cNvSpPr txBox="1"/>
            <p:nvPr/>
          </p:nvSpPr>
          <p:spPr>
            <a:xfrm>
              <a:off x="90064" y="6370905"/>
              <a:ext cx="8928992" cy="369332"/>
            </a:xfrm>
            <a:prstGeom prst="rect">
              <a:avLst/>
            </a:prstGeom>
            <a:noFill/>
          </p:spPr>
          <p:txBody>
            <a:bodyPr wrap="square" rtlCol="0">
              <a:spAutoFit/>
            </a:bodyPr>
            <a:lstStyle/>
            <a:p>
              <a:pPr algn="ctr"/>
              <a:r>
                <a:rPr lang="nl-BE" b="1" i="1" dirty="0" smtClean="0"/>
                <a:t>Terug naar het hoofdmenu om een ander onderwerp te kiezen</a:t>
              </a:r>
              <a:endParaRPr lang="nl-BE" b="1" i="1" dirty="0"/>
            </a:p>
          </p:txBody>
        </p:sp>
      </p:grpSp>
    </p:spTree>
    <p:extLst>
      <p:ext uri="{BB962C8B-B14F-4D97-AF65-F5344CB8AC3E}">
        <p14:creationId xmlns:p14="http://schemas.microsoft.com/office/powerpoint/2010/main" val="2198678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Bij een </a:t>
            </a:r>
            <a:r>
              <a:rPr lang="nl-BE" b="1" i="1" dirty="0" smtClean="0"/>
              <a:t>begrensde herhaling </a:t>
            </a:r>
            <a:r>
              <a:rPr lang="nl-BE" dirty="0"/>
              <a:t>weet je op voorhand hoeveel keer een bepaalde opdracht </a:t>
            </a:r>
            <a:r>
              <a:rPr lang="nl-BE" dirty="0" smtClean="0"/>
              <a:t>moet worden uitgevoerd. Zo hoef je maar één keer de opdracht te typen. Het programma onthoudt hoeveel keer de opdracht al is uitgevoerd.</a:t>
            </a:r>
          </a:p>
          <a:p>
            <a:pPr algn="ctr"/>
            <a:endParaRPr lang="nl-BE" dirty="0"/>
          </a:p>
          <a:p>
            <a:pPr algn="ctr"/>
            <a:r>
              <a:rPr lang="nl-BE" dirty="0" smtClean="0"/>
              <a:t>Probeer het nog een keer.</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7995938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a:effectLst>
                <a:outerShdw blurRad="38100" dist="38100" dir="2700000" algn="tl">
                  <a:srgbClr val="000000">
                    <a:alpha val="43137"/>
                  </a:srgbClr>
                </a:outerShdw>
              </a:effectLst>
            </a:endParaRPr>
          </a:p>
          <a:p>
            <a:pPr algn="ctr"/>
            <a:r>
              <a:rPr lang="nl-BE" b="1" i="1" dirty="0"/>
              <a:t>2 byte </a:t>
            </a:r>
            <a:r>
              <a:rPr lang="nl-BE" dirty="0" err="1"/>
              <a:t>geugenruimte</a:t>
            </a:r>
            <a:r>
              <a:rPr lang="nl-BE" dirty="0"/>
              <a:t> wordt ingenomen door een </a:t>
            </a:r>
            <a:r>
              <a:rPr lang="nl-BE" b="1" i="1" dirty="0" smtClean="0"/>
              <a:t>Integer</a:t>
            </a:r>
            <a:r>
              <a:rPr lang="nl-BE" dirty="0" smtClean="0"/>
              <a:t>.</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3448427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8937"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a:t>Uniform </a:t>
            </a:r>
            <a:r>
              <a:rPr lang="nl-BE" b="1" i="1" dirty="0" err="1" smtClean="0"/>
              <a:t>Redirected</a:t>
            </a:r>
            <a:r>
              <a:rPr lang="nl-BE" b="1" i="1" dirty="0" smtClean="0"/>
              <a:t> </a:t>
            </a:r>
            <a:r>
              <a:rPr lang="nl-BE" b="1" i="1" dirty="0" err="1" smtClean="0"/>
              <a:t>Locator</a:t>
            </a:r>
            <a:r>
              <a:rPr lang="nl-BE" b="1" i="1" dirty="0" smtClean="0"/>
              <a:t> </a:t>
            </a:r>
            <a:r>
              <a:rPr lang="nl-BE" dirty="0" smtClean="0"/>
              <a:t>heeft </a:t>
            </a:r>
            <a:r>
              <a:rPr lang="nl-BE" dirty="0"/>
              <a:t>totaal geen betekenis</a:t>
            </a:r>
            <a:r>
              <a:rPr lang="nl-BE" dirty="0" smtClean="0"/>
              <a:t>.</a:t>
            </a:r>
          </a:p>
          <a:p>
            <a:pPr algn="ctr"/>
            <a:endParaRPr lang="nl-BE" dirty="0" smtClean="0"/>
          </a:p>
          <a:p>
            <a:pPr algn="ctr"/>
            <a:r>
              <a:rPr lang="nl-BE" dirty="0" smtClean="0"/>
              <a:t>Probeer het nog een keer.</a:t>
            </a:r>
            <a:endParaRPr lang="nl-BE" dirty="0"/>
          </a:p>
        </p:txBody>
      </p:sp>
      <p:pic>
        <p:nvPicPr>
          <p:cNvPr id="7"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860032" y="2047945"/>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564550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27584" y="3000563"/>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670763" y="3074529"/>
            <a:ext cx="609600" cy="609600"/>
          </a:xfrm>
          <a:prstGeom prst="rect">
            <a:avLst/>
          </a:prstGeom>
        </p:spPr>
      </p:pic>
      <p:sp>
        <p:nvSpPr>
          <p:cNvPr id="2" name="Titel 1"/>
          <p:cNvSpPr>
            <a:spLocks noGrp="1"/>
          </p:cNvSpPr>
          <p:nvPr>
            <p:ph type="title"/>
          </p:nvPr>
        </p:nvSpPr>
        <p:spPr/>
        <p:txBody>
          <a:bodyPr>
            <a:normAutofit fontScale="90000"/>
          </a:bodyPr>
          <a:lstStyle/>
          <a:p>
            <a:r>
              <a:rPr lang="nl-BE" dirty="0"/>
              <a:t>COMPUTERS EN </a:t>
            </a:r>
            <a:r>
              <a:rPr lang="nl-BE" dirty="0" smtClean="0"/>
              <a:t>NETWERKEN: </a:t>
            </a:r>
            <a:br>
              <a:rPr lang="nl-BE" dirty="0" smtClean="0"/>
            </a:br>
            <a:r>
              <a:rPr lang="nl-BE" dirty="0" smtClean="0"/>
              <a:t>Vraag 4</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Een (eenvoudige) processor bevat volgende onderdelen:</a:t>
            </a:r>
            <a:endParaRPr lang="nl-BE" dirty="0"/>
          </a:p>
        </p:txBody>
      </p:sp>
      <p:grpSp>
        <p:nvGrpSpPr>
          <p:cNvPr id="11" name="Groep 10"/>
          <p:cNvGrpSpPr/>
          <p:nvPr/>
        </p:nvGrpSpPr>
        <p:grpSpPr>
          <a:xfrm>
            <a:off x="107504" y="2873315"/>
            <a:ext cx="8928992" cy="864096"/>
            <a:chOff x="107504" y="2657291"/>
            <a:chExt cx="8928992" cy="864096"/>
          </a:xfrm>
        </p:grpSpPr>
        <p:sp>
          <p:nvSpPr>
            <p:cNvPr id="5" name="Afgeronde rechthoek 4">
              <a:hlinkClick r:id="rId5" action="ppaction://hlinksldjump"/>
            </p:cNvPr>
            <p:cNvSpPr/>
            <p:nvPr/>
          </p:nvSpPr>
          <p:spPr>
            <a:xfrm>
              <a:off x="670763" y="2657291"/>
              <a:ext cx="7933683"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107504" y="2858505"/>
              <a:ext cx="8928992" cy="461665"/>
            </a:xfrm>
            <a:prstGeom prst="rect">
              <a:avLst/>
            </a:prstGeom>
            <a:noFill/>
          </p:spPr>
          <p:txBody>
            <a:bodyPr wrap="square" rtlCol="0">
              <a:spAutoFit/>
            </a:bodyPr>
            <a:lstStyle/>
            <a:p>
              <a:pPr algn="ctr"/>
              <a:r>
                <a:rPr lang="nl-BE" sz="2400" b="1" dirty="0" smtClean="0">
                  <a:solidFill>
                    <a:schemeClr val="bg1"/>
                  </a:solidFill>
                </a:rPr>
                <a:t>A. Aantal registers, CU, BIOS-ROM</a:t>
              </a:r>
              <a:endParaRPr lang="nl-BE" sz="2400" b="1" dirty="0">
                <a:solidFill>
                  <a:schemeClr val="bg1"/>
                </a:solidFill>
              </a:endParaRPr>
            </a:p>
          </p:txBody>
        </p:sp>
      </p:grpSp>
      <p:grpSp>
        <p:nvGrpSpPr>
          <p:cNvPr id="12" name="Groep 11"/>
          <p:cNvGrpSpPr/>
          <p:nvPr/>
        </p:nvGrpSpPr>
        <p:grpSpPr>
          <a:xfrm>
            <a:off x="611559" y="4077072"/>
            <a:ext cx="7992889"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ALU, MCH, CU </a:t>
              </a:r>
              <a:endParaRPr lang="nl-BE" sz="2400" b="1" dirty="0">
                <a:solidFill>
                  <a:schemeClr val="bg1"/>
                </a:solidFill>
              </a:endParaRPr>
            </a:p>
          </p:txBody>
        </p:sp>
      </p:grpSp>
      <p:grpSp>
        <p:nvGrpSpPr>
          <p:cNvPr id="13" name="Groep 12"/>
          <p:cNvGrpSpPr/>
          <p:nvPr/>
        </p:nvGrpSpPr>
        <p:grpSpPr>
          <a:xfrm>
            <a:off x="107503" y="5373216"/>
            <a:ext cx="8928992" cy="864096"/>
            <a:chOff x="2040114" y="5157192"/>
            <a:chExt cx="5225024" cy="864096"/>
          </a:xfrm>
        </p:grpSpPr>
        <p:sp>
          <p:nvSpPr>
            <p:cNvPr id="7" name="Afgeronde rechthoek 6">
              <a:hlinkClick r:id="rId5" action="ppaction://hlinksldjump"/>
            </p:cNvPr>
            <p:cNvSpPr/>
            <p:nvPr/>
          </p:nvSpPr>
          <p:spPr>
            <a:xfrm>
              <a:off x="2335075" y="5157192"/>
              <a:ext cx="4677240"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040114" y="5358407"/>
              <a:ext cx="5225024" cy="461665"/>
            </a:xfrm>
            <a:prstGeom prst="rect">
              <a:avLst/>
            </a:prstGeom>
            <a:noFill/>
          </p:spPr>
          <p:txBody>
            <a:bodyPr wrap="square" rtlCol="0">
              <a:spAutoFit/>
            </a:bodyPr>
            <a:lstStyle/>
            <a:p>
              <a:pPr algn="ctr"/>
              <a:r>
                <a:rPr lang="nl-BE" sz="2400" b="1" dirty="0" smtClean="0">
                  <a:solidFill>
                    <a:schemeClr val="bg1"/>
                  </a:solidFill>
                </a:rPr>
                <a:t>C. CU, ALU, aantal registers</a:t>
              </a:r>
              <a:endParaRPr lang="nl-BE" sz="2400" b="1" dirty="0">
                <a:solidFill>
                  <a:schemeClr val="bg1"/>
                </a:solidFill>
              </a:endParaRPr>
            </a:p>
          </p:txBody>
        </p:sp>
      </p:grpSp>
    </p:spTree>
    <p:extLst>
      <p:ext uri="{BB962C8B-B14F-4D97-AF65-F5344CB8AC3E}">
        <p14:creationId xmlns:p14="http://schemas.microsoft.com/office/powerpoint/2010/main" val="3226410529"/>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fgeronde rechthoek 9">
            <a:hlinkClick r:id="rId2" action="ppaction://hlinksldjump"/>
          </p:cNvPr>
          <p:cNvSpPr/>
          <p:nvPr/>
        </p:nvSpPr>
        <p:spPr>
          <a:xfrm>
            <a:off x="4716015" y="6241466"/>
            <a:ext cx="4338093" cy="499902"/>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spelregels</a:t>
            </a:r>
            <a:endParaRPr lang="nl-BE" dirty="0"/>
          </a:p>
        </p:txBody>
      </p:sp>
      <p:sp>
        <p:nvSpPr>
          <p:cNvPr id="3" name="Tijdelijke aanduiding voor inhoud 2"/>
          <p:cNvSpPr>
            <a:spLocks noGrp="1"/>
          </p:cNvSpPr>
          <p:nvPr>
            <p:ph idx="1"/>
          </p:nvPr>
        </p:nvSpPr>
        <p:spPr>
          <a:xfrm>
            <a:off x="457200" y="1752600"/>
            <a:ext cx="8363272" cy="4738817"/>
          </a:xfrm>
        </p:spPr>
        <p:txBody>
          <a:bodyPr>
            <a:normAutofit fontScale="92500" lnSpcReduction="10000"/>
          </a:bodyPr>
          <a:lstStyle/>
          <a:p>
            <a:pPr algn="just"/>
            <a:r>
              <a:rPr lang="nl-BE" dirty="0" smtClean="0"/>
              <a:t>Je hebt slechts 15 seconden om een vraag te beantwoorden. Treuzel dus niet te lang.</a:t>
            </a:r>
          </a:p>
          <a:p>
            <a:pPr algn="just"/>
            <a:r>
              <a:rPr lang="nl-BE" dirty="0" smtClean="0"/>
              <a:t>Per vraag krijg je 3 multiple-</a:t>
            </a:r>
            <a:r>
              <a:rPr lang="nl-BE" dirty="0" err="1" smtClean="0"/>
              <a:t>choice</a:t>
            </a:r>
            <a:r>
              <a:rPr lang="nl-BE" dirty="0" smtClean="0"/>
              <a:t> antwoorden. Slechts 1 is correct. Bij een juist antwoord kan je naar de volgende vraag gaan.</a:t>
            </a:r>
          </a:p>
          <a:p>
            <a:pPr algn="just"/>
            <a:r>
              <a:rPr lang="nl-BE" dirty="0" smtClean="0"/>
              <a:t>Als je een fout antwoord hebt geselecteerd, of je tijd is verstreken, dan heb je de kans om het nog eens te proberen, naar de volgende vraag te gaan of een ander onderwerp te selecteren.</a:t>
            </a:r>
          </a:p>
          <a:p>
            <a:pPr algn="just"/>
            <a:r>
              <a:rPr lang="nl-BE" dirty="0" smtClean="0"/>
              <a:t>Er zijn 10 vragen per onderwerp.</a:t>
            </a:r>
          </a:p>
          <a:p>
            <a:pPr algn="just"/>
            <a:r>
              <a:rPr lang="nl-BE" dirty="0" smtClean="0"/>
              <a:t>Wil je stoppen, ga dan terug naar het hoofdmenu, en klik daar op de      –knop.</a:t>
            </a:r>
          </a:p>
          <a:p>
            <a:pPr algn="just"/>
            <a:r>
              <a:rPr lang="nl-BE" dirty="0" smtClean="0"/>
              <a:t>Succes!</a:t>
            </a:r>
            <a:endParaRPr lang="nl-BE" dirty="0"/>
          </a:p>
        </p:txBody>
      </p:sp>
      <p:grpSp>
        <p:nvGrpSpPr>
          <p:cNvPr id="4" name="Groep 3"/>
          <p:cNvGrpSpPr>
            <a:grpSpLocks noChangeAspect="1"/>
          </p:cNvGrpSpPr>
          <p:nvPr/>
        </p:nvGrpSpPr>
        <p:grpSpPr>
          <a:xfrm>
            <a:off x="2555816" y="5373216"/>
            <a:ext cx="360000" cy="360000"/>
            <a:chOff x="8316416" y="6021368"/>
            <a:chExt cx="720000" cy="720000"/>
          </a:xfrm>
        </p:grpSpPr>
        <p:sp>
          <p:nvSpPr>
            <p:cNvPr id="5" name="Stroomdiagram: Verbindingslijn 4"/>
            <p:cNvSpPr>
              <a:spLocks/>
            </p:cNvSpPr>
            <p:nvPr/>
          </p:nvSpPr>
          <p:spPr>
            <a:xfrm>
              <a:off x="8316416" y="6021368"/>
              <a:ext cx="720000" cy="720000"/>
            </a:xfrm>
            <a:prstGeom prst="flowChartConnector">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nl-BE"/>
            </a:p>
          </p:txBody>
        </p:sp>
        <p:pic>
          <p:nvPicPr>
            <p:cNvPr id="6" name="Afbeelding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60432" y="6111368"/>
              <a:ext cx="373053" cy="540000"/>
            </a:xfrm>
            <a:prstGeom prst="rect">
              <a:avLst/>
            </a:prstGeom>
          </p:spPr>
        </p:pic>
      </p:grpSp>
      <p:sp>
        <p:nvSpPr>
          <p:cNvPr id="8" name="Tekstvak 7">
            <a:hlinkClick r:id="rId2" action="ppaction://hlinksldjump"/>
          </p:cNvPr>
          <p:cNvSpPr txBox="1"/>
          <p:nvPr/>
        </p:nvSpPr>
        <p:spPr>
          <a:xfrm>
            <a:off x="4716015" y="6295874"/>
            <a:ext cx="4338093" cy="369332"/>
          </a:xfrm>
          <a:prstGeom prst="rect">
            <a:avLst/>
          </a:prstGeom>
          <a:noFill/>
        </p:spPr>
        <p:txBody>
          <a:bodyPr wrap="square" rtlCol="0">
            <a:spAutoFit/>
          </a:bodyPr>
          <a:lstStyle/>
          <a:p>
            <a:pPr algn="r"/>
            <a:r>
              <a:rPr lang="nl-BE" b="1" dirty="0" smtClean="0">
                <a:solidFill>
                  <a:schemeClr val="bg1"/>
                </a:solidFill>
              </a:rPr>
              <a:t>Klik hier om een onderwerp te kiezen</a:t>
            </a:r>
            <a:endParaRPr lang="nl-BE" b="1" dirty="0">
              <a:solidFill>
                <a:schemeClr val="bg1"/>
              </a:solidFill>
            </a:endParaRPr>
          </a:p>
        </p:txBody>
      </p:sp>
    </p:spTree>
    <p:extLst>
      <p:ext uri="{BB962C8B-B14F-4D97-AF65-F5344CB8AC3E}">
        <p14:creationId xmlns:p14="http://schemas.microsoft.com/office/powerpoint/2010/main" val="14850765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13427357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sp>
        <p:nvSpPr>
          <p:cNvPr id="16" name="Tekstvak 15">
            <a:hlinkClick r:id="rId4" action="ppaction://hlinksldjump"/>
          </p:cNvPr>
          <p:cNvSpPr txBox="1"/>
          <p:nvPr/>
        </p:nvSpPr>
        <p:spPr>
          <a:xfrm>
            <a:off x="6606099" y="6391380"/>
            <a:ext cx="2449705" cy="369332"/>
          </a:xfrm>
          <a:prstGeom prst="rect">
            <a:avLst/>
          </a:prstGeom>
          <a:noFill/>
        </p:spPr>
        <p:txBody>
          <a:bodyPr wrap="square" rtlCol="0">
            <a:spAutoFit/>
          </a:bodyPr>
          <a:lstStyle/>
          <a:p>
            <a:pPr algn="ctr"/>
            <a:r>
              <a:rPr lang="nl-BE" dirty="0" smtClean="0"/>
              <a:t>Volgende vraag</a:t>
            </a:r>
            <a:endParaRPr lang="nl-BE" dirty="0"/>
          </a:p>
        </p:txBody>
      </p:sp>
      <p:pic>
        <p:nvPicPr>
          <p:cNvPr id="7"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938740" y="2968042"/>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83844" y="4149080"/>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Een (eenvoudige) processor bestaat uit een controle eenheid (</a:t>
            </a:r>
            <a:r>
              <a:rPr lang="nl-BE" b="1" i="1" dirty="0" smtClean="0"/>
              <a:t>CU</a:t>
            </a:r>
            <a:r>
              <a:rPr lang="nl-BE" dirty="0" smtClean="0"/>
              <a:t>) </a:t>
            </a:r>
          </a:p>
          <a:p>
            <a:pPr algn="ctr"/>
            <a:r>
              <a:rPr lang="nl-BE" dirty="0" smtClean="0"/>
              <a:t>om instructies te decoderen en onderdelen aan te sturen, </a:t>
            </a:r>
          </a:p>
          <a:p>
            <a:pPr algn="ctr"/>
            <a:r>
              <a:rPr lang="nl-BE" dirty="0" smtClean="0"/>
              <a:t>een rekeneenheid (</a:t>
            </a:r>
            <a:r>
              <a:rPr lang="nl-BE" b="1" i="1" dirty="0" smtClean="0"/>
              <a:t>ALU</a:t>
            </a:r>
            <a:r>
              <a:rPr lang="nl-BE" dirty="0" smtClean="0"/>
              <a:t>) om de berekeningen uit te voeren en een </a:t>
            </a:r>
            <a:r>
              <a:rPr lang="nl-BE" b="1" i="1" dirty="0" smtClean="0"/>
              <a:t>aantal registers </a:t>
            </a:r>
            <a:r>
              <a:rPr lang="nl-BE" dirty="0" smtClean="0"/>
              <a:t>om gegevens op te slaan.</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5198995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Een processor bevat wel een </a:t>
            </a:r>
            <a:r>
              <a:rPr lang="nl-BE" b="1" i="1" dirty="0" smtClean="0"/>
              <a:t>aantal registers</a:t>
            </a:r>
            <a:r>
              <a:rPr lang="nl-BE" b="1" i="1" dirty="0"/>
              <a:t> </a:t>
            </a:r>
            <a:r>
              <a:rPr lang="nl-BE" dirty="0" smtClean="0"/>
              <a:t>en een </a:t>
            </a:r>
            <a:r>
              <a:rPr lang="nl-BE" b="1" i="1" dirty="0"/>
              <a:t>CU</a:t>
            </a:r>
            <a:r>
              <a:rPr lang="nl-BE" dirty="0" smtClean="0"/>
              <a:t>, </a:t>
            </a:r>
          </a:p>
          <a:p>
            <a:pPr algn="ctr"/>
            <a:r>
              <a:rPr lang="nl-BE" dirty="0" smtClean="0"/>
              <a:t>maar </a:t>
            </a:r>
            <a:r>
              <a:rPr lang="nl-BE" b="1" i="1" dirty="0"/>
              <a:t>BIOS-ROM</a:t>
            </a:r>
            <a:r>
              <a:rPr lang="nl-BE" dirty="0" smtClean="0"/>
              <a:t> behoort tot het systeemgeheugen en niet tot de processor.</a:t>
            </a:r>
            <a:endParaRPr lang="nl-BE" dirty="0"/>
          </a:p>
          <a:p>
            <a:pPr algn="ctr"/>
            <a:endParaRPr lang="nl-BE" dirty="0" smtClean="0"/>
          </a:p>
          <a:p>
            <a:pPr algn="ctr"/>
            <a:r>
              <a:rPr lang="nl-BE" dirty="0" smtClean="0"/>
              <a:t>Probeer het nog een keer.</a:t>
            </a:r>
            <a:endParaRPr lang="nl-BE" dirty="0"/>
          </a:p>
        </p:txBody>
      </p:sp>
      <p:pic>
        <p:nvPicPr>
          <p:cNvPr id="7"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860032" y="2132856"/>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496160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64204" y="4250084"/>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Een processor bevat wel een </a:t>
            </a:r>
            <a:r>
              <a:rPr lang="nl-BE" b="1" i="1" dirty="0"/>
              <a:t>ALU</a:t>
            </a:r>
            <a:r>
              <a:rPr lang="nl-BE" dirty="0" smtClean="0"/>
              <a:t> en een CU, </a:t>
            </a:r>
          </a:p>
          <a:p>
            <a:pPr algn="ctr"/>
            <a:r>
              <a:rPr lang="nl-BE" dirty="0" smtClean="0"/>
              <a:t>maar </a:t>
            </a:r>
            <a:r>
              <a:rPr lang="nl-BE" b="1" i="1" dirty="0"/>
              <a:t>MCH</a:t>
            </a:r>
            <a:r>
              <a:rPr lang="nl-BE" dirty="0" smtClean="0"/>
              <a:t> staat voor Memory Controller Hub en is een onderdeel </a:t>
            </a:r>
          </a:p>
          <a:p>
            <a:pPr algn="ctr"/>
            <a:r>
              <a:rPr lang="nl-BE" dirty="0" smtClean="0"/>
              <a:t>van het moederbord. </a:t>
            </a:r>
          </a:p>
          <a:p>
            <a:pPr algn="ctr"/>
            <a:endParaRPr lang="nl-BE" dirty="0"/>
          </a:p>
          <a:p>
            <a:pPr algn="ctr"/>
            <a:r>
              <a:rPr lang="nl-BE" dirty="0" smtClean="0"/>
              <a:t>Probeer het nog een keer.</a:t>
            </a:r>
            <a:endParaRPr lang="nl-BE" dirty="0"/>
          </a:p>
        </p:txBody>
      </p:sp>
      <p:pic>
        <p:nvPicPr>
          <p:cNvPr id="7"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23528" y="17008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4206996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74018" y="2784539"/>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74018" y="2803333"/>
            <a:ext cx="609600" cy="609600"/>
          </a:xfrm>
          <a:prstGeom prst="rect">
            <a:avLst/>
          </a:prstGeom>
        </p:spPr>
      </p:pic>
      <p:sp>
        <p:nvSpPr>
          <p:cNvPr id="2" name="Titel 1"/>
          <p:cNvSpPr>
            <a:spLocks noGrp="1"/>
          </p:cNvSpPr>
          <p:nvPr>
            <p:ph type="title"/>
          </p:nvPr>
        </p:nvSpPr>
        <p:spPr/>
        <p:txBody>
          <a:bodyPr>
            <a:normAutofit fontScale="90000"/>
          </a:bodyPr>
          <a:lstStyle/>
          <a:p>
            <a:r>
              <a:rPr lang="nl-BE" dirty="0"/>
              <a:t>COMPUTERS EN </a:t>
            </a:r>
            <a:r>
              <a:rPr lang="nl-BE" dirty="0" smtClean="0"/>
              <a:t>NETWERKEN: </a:t>
            </a:r>
            <a:br>
              <a:rPr lang="nl-BE" dirty="0" smtClean="0"/>
            </a:br>
            <a:r>
              <a:rPr lang="nl-BE" dirty="0" smtClean="0"/>
              <a:t>Vraag 5</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Wie was de bekendste programmeur van de </a:t>
            </a:r>
            <a:r>
              <a:rPr lang="nl-BE" dirty="0" err="1" smtClean="0"/>
              <a:t>Harvard</a:t>
            </a:r>
            <a:r>
              <a:rPr lang="nl-BE" dirty="0" smtClean="0"/>
              <a:t> Mark I?</a:t>
            </a:r>
            <a:endParaRPr lang="nl-BE" dirty="0"/>
          </a:p>
        </p:txBody>
      </p:sp>
      <p:grpSp>
        <p:nvGrpSpPr>
          <p:cNvPr id="11" name="Groep 10"/>
          <p:cNvGrpSpPr/>
          <p:nvPr/>
        </p:nvGrpSpPr>
        <p:grpSpPr>
          <a:xfrm>
            <a:off x="2699792" y="2657291"/>
            <a:ext cx="3672408"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Alan Turing</a:t>
              </a:r>
              <a:endParaRPr lang="nl-BE" sz="2400" b="1" dirty="0">
                <a:solidFill>
                  <a:schemeClr val="bg1"/>
                </a:solidFill>
              </a:endParaRPr>
            </a:p>
          </p:txBody>
        </p:sp>
      </p:grpSp>
      <p:grpSp>
        <p:nvGrpSpPr>
          <p:cNvPr id="12" name="Groep 11"/>
          <p:cNvGrpSpPr/>
          <p:nvPr/>
        </p:nvGrpSpPr>
        <p:grpSpPr>
          <a:xfrm>
            <a:off x="2699792" y="3861048"/>
            <a:ext cx="3672408"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Grace Hopper</a:t>
              </a:r>
              <a:endParaRPr lang="nl-BE" sz="2400" b="1" dirty="0">
                <a:solidFill>
                  <a:schemeClr val="bg1"/>
                </a:solidFill>
              </a:endParaRPr>
            </a:p>
          </p:txBody>
        </p:sp>
      </p:grpSp>
      <p:grpSp>
        <p:nvGrpSpPr>
          <p:cNvPr id="13" name="Groep 12"/>
          <p:cNvGrpSpPr/>
          <p:nvPr/>
        </p:nvGrpSpPr>
        <p:grpSpPr>
          <a:xfrm>
            <a:off x="107504" y="5157192"/>
            <a:ext cx="8928992" cy="864096"/>
            <a:chOff x="107504" y="5157192"/>
            <a:chExt cx="8928992" cy="864096"/>
          </a:xfrm>
        </p:grpSpPr>
        <p:sp>
          <p:nvSpPr>
            <p:cNvPr id="7" name="Afgeronde rechthoek 6">
              <a:hlinkClick r:id="rId5" action="ppaction://hlinksldjump"/>
            </p:cNvPr>
            <p:cNvSpPr/>
            <p:nvPr/>
          </p:nvSpPr>
          <p:spPr>
            <a:xfrm>
              <a:off x="2699792" y="5157192"/>
              <a:ext cx="367240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107504" y="5358407"/>
              <a:ext cx="8928992" cy="461665"/>
            </a:xfrm>
            <a:prstGeom prst="rect">
              <a:avLst/>
            </a:prstGeom>
            <a:noFill/>
          </p:spPr>
          <p:txBody>
            <a:bodyPr wrap="square" rtlCol="0">
              <a:spAutoFit/>
            </a:bodyPr>
            <a:lstStyle/>
            <a:p>
              <a:pPr algn="ctr"/>
              <a:r>
                <a:rPr lang="nl-BE" sz="2400" b="1" dirty="0" smtClean="0">
                  <a:solidFill>
                    <a:schemeClr val="bg1"/>
                  </a:solidFill>
                </a:rPr>
                <a:t>C. John Von </a:t>
              </a:r>
              <a:r>
                <a:rPr lang="nl-BE" sz="2400" b="1" dirty="0" err="1" smtClean="0">
                  <a:solidFill>
                    <a:schemeClr val="bg1"/>
                  </a:solidFill>
                </a:rPr>
                <a:t>Neumann</a:t>
              </a:r>
              <a:endParaRPr lang="nl-BE" sz="2400" b="1" dirty="0">
                <a:solidFill>
                  <a:schemeClr val="bg1"/>
                </a:solidFill>
              </a:endParaRPr>
            </a:p>
          </p:txBody>
        </p:sp>
      </p:grpSp>
    </p:spTree>
    <p:extLst>
      <p:ext uri="{BB962C8B-B14F-4D97-AF65-F5344CB8AC3E}">
        <p14:creationId xmlns:p14="http://schemas.microsoft.com/office/powerpoint/2010/main" val="2780549315"/>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15376884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sp>
        <p:nvSpPr>
          <p:cNvPr id="16" name="Tekstvak 15">
            <a:hlinkClick r:id="rId4" action="ppaction://hlinksldjump"/>
          </p:cNvPr>
          <p:cNvSpPr txBox="1"/>
          <p:nvPr/>
        </p:nvSpPr>
        <p:spPr>
          <a:xfrm>
            <a:off x="6606099" y="6391380"/>
            <a:ext cx="2449705" cy="369332"/>
          </a:xfrm>
          <a:prstGeom prst="rect">
            <a:avLst/>
          </a:prstGeom>
          <a:noFill/>
        </p:spPr>
        <p:txBody>
          <a:bodyPr wrap="square" rtlCol="0">
            <a:spAutoFit/>
          </a:bodyPr>
          <a:lstStyle/>
          <a:p>
            <a:pPr algn="ctr"/>
            <a:r>
              <a:rPr lang="nl-BE" dirty="0" smtClean="0"/>
              <a:t>Volgende vraag</a:t>
            </a:r>
            <a:endParaRPr lang="nl-BE" dirty="0"/>
          </a:p>
        </p:txBody>
      </p:sp>
      <p:pic>
        <p:nvPicPr>
          <p:cNvPr id="7"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944960" y="2970731"/>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9006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b="1" i="1" dirty="0"/>
              <a:t>Grace Hopper </a:t>
            </a:r>
            <a:r>
              <a:rPr lang="nl-BE" dirty="0" smtClean="0"/>
              <a:t>introduceerde eveneens de term </a:t>
            </a:r>
            <a:r>
              <a:rPr lang="nl-BE" i="1" dirty="0" smtClean="0"/>
              <a:t>computer bug</a:t>
            </a:r>
            <a:r>
              <a:rPr lang="nl-BE" dirty="0" smtClean="0"/>
              <a:t> toen een mot landde op de Mark I en een kortsluiting veroorzaakte.</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8661889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8937" y="4296483"/>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a:t>Alan Turing </a:t>
            </a:r>
            <a:r>
              <a:rPr lang="nl-BE" dirty="0" smtClean="0"/>
              <a:t>ontwierp de </a:t>
            </a:r>
            <a:r>
              <a:rPr lang="nl-BE" dirty="0" err="1" smtClean="0"/>
              <a:t>Colossus</a:t>
            </a:r>
            <a:r>
              <a:rPr lang="nl-BE" dirty="0" smtClean="0"/>
              <a:t>, de eerste elektronische computer die diende om de Duitse ENIGMA-code te decoderen.</a:t>
            </a:r>
          </a:p>
          <a:p>
            <a:pPr algn="ctr"/>
            <a:endParaRPr lang="nl-BE" dirty="0" smtClean="0"/>
          </a:p>
          <a:p>
            <a:pPr algn="ctr"/>
            <a:r>
              <a:rPr lang="nl-BE" dirty="0" smtClean="0"/>
              <a:t>Probeer het nog een keer.</a:t>
            </a:r>
            <a:endParaRPr lang="nl-BE" dirty="0"/>
          </a:p>
        </p:txBody>
      </p:sp>
      <p:pic>
        <p:nvPicPr>
          <p:cNvPr id="7"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932040" y="2218275"/>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5974620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a:t>John Von </a:t>
            </a:r>
            <a:r>
              <a:rPr lang="nl-BE" b="1" i="1" dirty="0" err="1"/>
              <a:t>Neumann</a:t>
            </a:r>
            <a:r>
              <a:rPr lang="nl-BE" b="1" i="1" dirty="0"/>
              <a:t> </a:t>
            </a:r>
            <a:r>
              <a:rPr lang="nl-BE" dirty="0" smtClean="0"/>
              <a:t>was de grondlegger van de EDVAC, en hij presenteerde de Von </a:t>
            </a:r>
            <a:r>
              <a:rPr lang="nl-BE" dirty="0" err="1" smtClean="0"/>
              <a:t>Neumann</a:t>
            </a:r>
            <a:r>
              <a:rPr lang="nl-BE" dirty="0" smtClean="0"/>
              <a:t>-cyclus (</a:t>
            </a:r>
            <a:r>
              <a:rPr lang="nl-BE" dirty="0" err="1" smtClean="0"/>
              <a:t>Fetch-Decode-Execute</a:t>
            </a:r>
            <a:r>
              <a:rPr lang="nl-BE" dirty="0" smtClean="0"/>
              <a:t>) als praktische oplossing voor het probleem van de interne werking van een digitale computer.</a:t>
            </a:r>
          </a:p>
          <a:p>
            <a:pPr algn="ctr"/>
            <a:endParaRPr lang="nl-BE" dirty="0"/>
          </a:p>
          <a:p>
            <a:pPr algn="ctr"/>
            <a:r>
              <a:rPr lang="nl-BE" dirty="0" smtClean="0"/>
              <a:t>Probeer het nog een keer.</a:t>
            </a:r>
            <a:endParaRPr lang="nl-BE" dirty="0"/>
          </a:p>
        </p:txBody>
      </p:sp>
      <p:pic>
        <p:nvPicPr>
          <p:cNvPr id="7"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932040" y="2381381"/>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7016173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4699469" y="2826384"/>
            <a:ext cx="609600" cy="609600"/>
          </a:xfrm>
          <a:prstGeom prst="rect">
            <a:avLst/>
          </a:prstGeom>
        </p:spPr>
      </p:pic>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4699469" y="2826384"/>
            <a:ext cx="609600" cy="609600"/>
          </a:xfrm>
          <a:prstGeom prst="rect">
            <a:avLst/>
          </a:prstGeom>
        </p:spPr>
      </p:pic>
      <p:sp>
        <p:nvSpPr>
          <p:cNvPr id="2" name="Titel 1"/>
          <p:cNvSpPr>
            <a:spLocks noGrp="1"/>
          </p:cNvSpPr>
          <p:nvPr>
            <p:ph type="title"/>
          </p:nvPr>
        </p:nvSpPr>
        <p:spPr/>
        <p:txBody>
          <a:bodyPr>
            <a:normAutofit fontScale="90000"/>
          </a:bodyPr>
          <a:lstStyle/>
          <a:p>
            <a:r>
              <a:rPr lang="nl-BE" dirty="0"/>
              <a:t>COMPUTERS EN </a:t>
            </a:r>
            <a:r>
              <a:rPr lang="nl-BE" dirty="0" smtClean="0"/>
              <a:t>NETWERKEN: </a:t>
            </a:r>
            <a:br>
              <a:rPr lang="nl-BE" dirty="0" smtClean="0"/>
            </a:br>
            <a:r>
              <a:rPr lang="nl-BE" dirty="0" smtClean="0"/>
              <a:t>Vraag 6</a:t>
            </a:r>
            <a:endParaRPr lang="nl-BE" dirty="0"/>
          </a:p>
        </p:txBody>
      </p:sp>
      <p:sp>
        <p:nvSpPr>
          <p:cNvPr id="4" name="Tekstvak 3"/>
          <p:cNvSpPr txBox="1"/>
          <p:nvPr/>
        </p:nvSpPr>
        <p:spPr>
          <a:xfrm>
            <a:off x="251520" y="1763524"/>
            <a:ext cx="8640960" cy="646331"/>
          </a:xfrm>
          <a:prstGeom prst="rect">
            <a:avLst/>
          </a:prstGeom>
          <a:noFill/>
        </p:spPr>
        <p:txBody>
          <a:bodyPr wrap="square" rtlCol="0">
            <a:spAutoFit/>
          </a:bodyPr>
          <a:lstStyle/>
          <a:p>
            <a:pPr algn="just"/>
            <a:r>
              <a:rPr lang="nl-BE" dirty="0" smtClean="0"/>
              <a:t>Geef de juiste benaming van het aangeduide component dat je hier ziet op het moederbord.</a:t>
            </a:r>
            <a:endParaRPr lang="nl-BE" dirty="0"/>
          </a:p>
        </p:txBody>
      </p:sp>
      <p:grpSp>
        <p:nvGrpSpPr>
          <p:cNvPr id="11" name="Groep 10"/>
          <p:cNvGrpSpPr/>
          <p:nvPr/>
        </p:nvGrpSpPr>
        <p:grpSpPr>
          <a:xfrm>
            <a:off x="3819806" y="2625170"/>
            <a:ext cx="5072674" cy="864096"/>
            <a:chOff x="2895216" y="2657291"/>
            <a:chExt cx="4846516" cy="864096"/>
          </a:xfrm>
        </p:grpSpPr>
        <p:sp>
          <p:nvSpPr>
            <p:cNvPr id="5" name="Afgeronde rechthoek 4">
              <a:hlinkClick r:id="rId5" action="ppaction://hlinksldjump"/>
            </p:cNvPr>
            <p:cNvSpPr/>
            <p:nvPr/>
          </p:nvSpPr>
          <p:spPr>
            <a:xfrm>
              <a:off x="3662290"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4846516" cy="461665"/>
            </a:xfrm>
            <a:prstGeom prst="rect">
              <a:avLst/>
            </a:prstGeom>
            <a:noFill/>
          </p:spPr>
          <p:txBody>
            <a:bodyPr wrap="square" rtlCol="0">
              <a:spAutoFit/>
            </a:bodyPr>
            <a:lstStyle/>
            <a:p>
              <a:pPr algn="ctr"/>
              <a:r>
                <a:rPr lang="nl-BE" sz="2400" b="1" dirty="0" smtClean="0">
                  <a:solidFill>
                    <a:schemeClr val="bg1"/>
                  </a:solidFill>
                </a:rPr>
                <a:t>A. MCH</a:t>
              </a:r>
              <a:endParaRPr lang="nl-BE" sz="2400" b="1" dirty="0">
                <a:solidFill>
                  <a:schemeClr val="bg1"/>
                </a:solidFill>
              </a:endParaRPr>
            </a:p>
          </p:txBody>
        </p:sp>
      </p:grpSp>
      <p:grpSp>
        <p:nvGrpSpPr>
          <p:cNvPr id="12" name="Groep 11"/>
          <p:cNvGrpSpPr/>
          <p:nvPr/>
        </p:nvGrpSpPr>
        <p:grpSpPr>
          <a:xfrm>
            <a:off x="4622675" y="3861047"/>
            <a:ext cx="3466936" cy="864096"/>
            <a:chOff x="2891098" y="3861048"/>
            <a:chExt cx="3466936" cy="864096"/>
          </a:xfrm>
        </p:grpSpPr>
        <p:sp>
          <p:nvSpPr>
            <p:cNvPr id="6" name="Afgeronde rechthoek 5">
              <a:hlinkClick r:id="rId7" action="ppaction://hlinksldjump"/>
            </p:cNvPr>
            <p:cNvSpPr/>
            <p:nvPr/>
          </p:nvSpPr>
          <p:spPr>
            <a:xfrm>
              <a:off x="2915816" y="3861048"/>
              <a:ext cx="344221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ICH</a:t>
              </a:r>
              <a:endParaRPr lang="nl-BE" sz="2400" b="1" dirty="0">
                <a:solidFill>
                  <a:schemeClr val="bg1"/>
                </a:solidFill>
              </a:endParaRPr>
            </a:p>
          </p:txBody>
        </p:sp>
      </p:grpSp>
      <p:grpSp>
        <p:nvGrpSpPr>
          <p:cNvPr id="13" name="Groep 12"/>
          <p:cNvGrpSpPr/>
          <p:nvPr/>
        </p:nvGrpSpPr>
        <p:grpSpPr>
          <a:xfrm>
            <a:off x="4647393" y="5150713"/>
            <a:ext cx="3442218"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BIOS-ROM</a:t>
              </a:r>
              <a:endParaRPr lang="nl-BE" sz="2400" b="1" dirty="0">
                <a:solidFill>
                  <a:schemeClr val="bg1"/>
                </a:solidFill>
              </a:endParaRPr>
            </a:p>
          </p:txBody>
        </p:sp>
      </p:grpSp>
      <p:pic>
        <p:nvPicPr>
          <p:cNvPr id="14" name="Picture 4" descr="asus_scheme"/>
          <p:cNvPicPr>
            <a:picLocks noChangeAspect="1" noChangeArrowheads="1"/>
          </p:cNvPicPr>
          <p:nvPr/>
        </p:nvPicPr>
        <p:blipFill>
          <a:blip r:embed="rId10" cstate="screen"/>
          <a:srcRect/>
          <a:stretch>
            <a:fillRect/>
          </a:stretch>
        </p:blipFill>
        <p:spPr bwMode="auto">
          <a:xfrm rot="16200000">
            <a:off x="347975" y="2879520"/>
            <a:ext cx="3960000" cy="3288813"/>
          </a:xfrm>
          <a:prstGeom prst="rect">
            <a:avLst/>
          </a:prstGeom>
          <a:noFill/>
          <a:ln w="9525">
            <a:noFill/>
            <a:miter lim="800000"/>
            <a:headEnd/>
            <a:tailEnd/>
          </a:ln>
        </p:spPr>
      </p:pic>
      <p:cxnSp>
        <p:nvCxnSpPr>
          <p:cNvPr id="17" name="Rechte verbindingslijn met pijl 16"/>
          <p:cNvCxnSpPr/>
          <p:nvPr/>
        </p:nvCxnSpPr>
        <p:spPr>
          <a:xfrm>
            <a:off x="2555776" y="4581128"/>
            <a:ext cx="288032" cy="43204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8999973"/>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5"/>
                </p:tgtEl>
              </p:cMediaNode>
            </p:audio>
            <p:audio>
              <p:cMediaNode>
                <p:cTn id="8" fill="hold" display="0">
                  <p:stCondLst>
                    <p:cond delay="indefinite"/>
                  </p:stCondLst>
                  <p:endCondLst>
                    <p:cond evt="onStopAudio" delay="0">
                      <p:tgtEl>
                        <p:sldTgt/>
                      </p:tgtEl>
                    </p:cond>
                  </p:endCondLst>
                </p:cTn>
                <p:tgtEl>
                  <p:spTgt spid="1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dirty="0" smtClean="0"/>
              <a:t>Hoofdmenu:</a:t>
            </a:r>
            <a:br>
              <a:rPr lang="nl-BE" dirty="0" smtClean="0"/>
            </a:br>
            <a:r>
              <a:rPr lang="nl-BE" dirty="0" smtClean="0"/>
              <a:t>Kies een onderwerp</a:t>
            </a:r>
            <a:endParaRPr lang="nl-BE" dirty="0"/>
          </a:p>
        </p:txBody>
      </p:sp>
      <p:grpSp>
        <p:nvGrpSpPr>
          <p:cNvPr id="23" name="Groep 22"/>
          <p:cNvGrpSpPr/>
          <p:nvPr/>
        </p:nvGrpSpPr>
        <p:grpSpPr>
          <a:xfrm>
            <a:off x="1885473" y="1914593"/>
            <a:ext cx="5688632" cy="936104"/>
            <a:chOff x="395535" y="1885183"/>
            <a:chExt cx="8352093" cy="936104"/>
          </a:xfrm>
        </p:grpSpPr>
        <p:sp>
          <p:nvSpPr>
            <p:cNvPr id="4" name="Afgeronde rechthoek 3">
              <a:hlinkClick r:id="rId2" action="ppaction://hlinksldjump"/>
            </p:cNvPr>
            <p:cNvSpPr/>
            <p:nvPr/>
          </p:nvSpPr>
          <p:spPr>
            <a:xfrm>
              <a:off x="395535" y="1885183"/>
              <a:ext cx="8352093" cy="936104"/>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nl-BE"/>
            </a:p>
          </p:txBody>
        </p:sp>
        <p:sp>
          <p:nvSpPr>
            <p:cNvPr id="5" name="Tekstvak 4">
              <a:hlinkClick r:id="rId2" action="ppaction://hlinksldjump"/>
            </p:cNvPr>
            <p:cNvSpPr txBox="1"/>
            <p:nvPr/>
          </p:nvSpPr>
          <p:spPr>
            <a:xfrm>
              <a:off x="400727" y="2060847"/>
              <a:ext cx="8346901" cy="584775"/>
            </a:xfrm>
            <a:prstGeom prst="rect">
              <a:avLst/>
            </a:prstGeom>
            <a:noFill/>
          </p:spPr>
          <p:txBody>
            <a:bodyPr wrap="square" rtlCol="0">
              <a:spAutoFit/>
            </a:bodyPr>
            <a:lstStyle/>
            <a:p>
              <a:pPr algn="ctr"/>
              <a:r>
                <a:rPr lang="nl-BE" sz="3200" b="1" dirty="0" smtClean="0">
                  <a:solidFill>
                    <a:schemeClr val="bg1"/>
                  </a:solidFill>
                  <a:effectLst>
                    <a:outerShdw blurRad="38100" dist="38100" dir="2700000" algn="tl">
                      <a:srgbClr val="000000">
                        <a:alpha val="43137"/>
                      </a:srgbClr>
                    </a:outerShdw>
                  </a:effectLst>
                </a:rPr>
                <a:t>Computers en netwerken</a:t>
              </a:r>
              <a:endParaRPr lang="nl-BE" b="1" dirty="0">
                <a:solidFill>
                  <a:schemeClr val="bg1"/>
                </a:solidFill>
                <a:effectLst>
                  <a:outerShdw blurRad="38100" dist="38100" dir="2700000" algn="tl">
                    <a:srgbClr val="000000">
                      <a:alpha val="43137"/>
                    </a:srgbClr>
                  </a:outerShdw>
                </a:effectLst>
              </a:endParaRPr>
            </a:p>
          </p:txBody>
        </p:sp>
      </p:grpSp>
      <p:sp>
        <p:nvSpPr>
          <p:cNvPr id="6" name="Afgeronde rechthoek 5">
            <a:hlinkClick r:id="rId3" action="ppaction://hlinksldjump"/>
          </p:cNvPr>
          <p:cNvSpPr/>
          <p:nvPr/>
        </p:nvSpPr>
        <p:spPr>
          <a:xfrm>
            <a:off x="1907704" y="3140968"/>
            <a:ext cx="5688632" cy="936104"/>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nl-BE"/>
          </a:p>
        </p:txBody>
      </p:sp>
      <p:sp>
        <p:nvSpPr>
          <p:cNvPr id="7" name="Afgeronde rechthoek 6">
            <a:hlinkClick r:id="rId4" action="ppaction://hlinksldjump"/>
          </p:cNvPr>
          <p:cNvSpPr/>
          <p:nvPr/>
        </p:nvSpPr>
        <p:spPr>
          <a:xfrm>
            <a:off x="1911240" y="4437112"/>
            <a:ext cx="5685096" cy="936104"/>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nl-BE"/>
          </a:p>
        </p:txBody>
      </p:sp>
      <p:sp>
        <p:nvSpPr>
          <p:cNvPr id="14" name="Afgeronde rechthoek 13"/>
          <p:cNvSpPr/>
          <p:nvPr/>
        </p:nvSpPr>
        <p:spPr>
          <a:xfrm>
            <a:off x="1911240" y="5733256"/>
            <a:ext cx="5685096" cy="936104"/>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nl-BE"/>
          </a:p>
        </p:txBody>
      </p:sp>
      <p:sp>
        <p:nvSpPr>
          <p:cNvPr id="20" name="Tekstvak 19">
            <a:hlinkClick r:id="rId5" action="ppaction://hlinksldjump"/>
          </p:cNvPr>
          <p:cNvSpPr txBox="1"/>
          <p:nvPr/>
        </p:nvSpPr>
        <p:spPr>
          <a:xfrm>
            <a:off x="1911240" y="5908920"/>
            <a:ext cx="5685096" cy="584775"/>
          </a:xfrm>
          <a:prstGeom prst="rect">
            <a:avLst/>
          </a:prstGeom>
          <a:noFill/>
        </p:spPr>
        <p:txBody>
          <a:bodyPr wrap="square" rtlCol="0">
            <a:spAutoFit/>
          </a:bodyPr>
          <a:lstStyle/>
          <a:p>
            <a:pPr algn="ctr"/>
            <a:r>
              <a:rPr lang="nl-BE" sz="3200" b="1" dirty="0" smtClean="0">
                <a:solidFill>
                  <a:schemeClr val="bg1"/>
                </a:solidFill>
                <a:effectLst>
                  <a:outerShdw blurRad="38100" dist="38100" dir="2700000" algn="tl">
                    <a:srgbClr val="000000">
                      <a:alpha val="43137"/>
                    </a:srgbClr>
                  </a:outerShdw>
                </a:effectLst>
              </a:rPr>
              <a:t>Algoritmen</a:t>
            </a:r>
            <a:endParaRPr lang="nl-BE" b="1" dirty="0">
              <a:solidFill>
                <a:schemeClr val="bg1"/>
              </a:solidFill>
              <a:effectLst>
                <a:outerShdw blurRad="38100" dist="38100" dir="2700000" algn="tl">
                  <a:srgbClr val="000000">
                    <a:alpha val="43137"/>
                  </a:srgbClr>
                </a:outerShdw>
              </a:effectLst>
            </a:endParaRPr>
          </a:p>
        </p:txBody>
      </p:sp>
      <p:sp>
        <p:nvSpPr>
          <p:cNvPr id="21" name="Tekstvak 20">
            <a:hlinkClick r:id="rId4" action="ppaction://hlinksldjump"/>
          </p:cNvPr>
          <p:cNvSpPr txBox="1"/>
          <p:nvPr/>
        </p:nvSpPr>
        <p:spPr>
          <a:xfrm>
            <a:off x="1911240" y="4612776"/>
            <a:ext cx="5685096" cy="584775"/>
          </a:xfrm>
          <a:prstGeom prst="rect">
            <a:avLst/>
          </a:prstGeom>
          <a:noFill/>
        </p:spPr>
        <p:txBody>
          <a:bodyPr wrap="square" rtlCol="0">
            <a:spAutoFit/>
          </a:bodyPr>
          <a:lstStyle/>
          <a:p>
            <a:pPr algn="ctr"/>
            <a:r>
              <a:rPr lang="nl-BE" sz="3200" b="1" dirty="0" smtClean="0">
                <a:solidFill>
                  <a:schemeClr val="bg1"/>
                </a:solidFill>
                <a:effectLst>
                  <a:outerShdw blurRad="38100" dist="38100" dir="2700000" algn="tl">
                    <a:srgbClr val="000000">
                      <a:alpha val="43137"/>
                    </a:srgbClr>
                  </a:outerShdw>
                </a:effectLst>
              </a:rPr>
              <a:t>Rekenblad</a:t>
            </a:r>
            <a:endParaRPr lang="nl-BE" b="1" dirty="0">
              <a:solidFill>
                <a:schemeClr val="bg1"/>
              </a:solidFill>
              <a:effectLst>
                <a:outerShdw blurRad="38100" dist="38100" dir="2700000" algn="tl">
                  <a:srgbClr val="000000">
                    <a:alpha val="43137"/>
                  </a:srgbClr>
                </a:outerShdw>
              </a:effectLst>
            </a:endParaRPr>
          </a:p>
        </p:txBody>
      </p:sp>
      <p:sp>
        <p:nvSpPr>
          <p:cNvPr id="22" name="Tekstvak 21">
            <a:hlinkClick r:id="rId3" action="ppaction://hlinksldjump"/>
          </p:cNvPr>
          <p:cNvSpPr txBox="1"/>
          <p:nvPr/>
        </p:nvSpPr>
        <p:spPr>
          <a:xfrm>
            <a:off x="1907704" y="3316632"/>
            <a:ext cx="5688632" cy="584775"/>
          </a:xfrm>
          <a:prstGeom prst="rect">
            <a:avLst/>
          </a:prstGeom>
          <a:noFill/>
        </p:spPr>
        <p:txBody>
          <a:bodyPr wrap="square" rtlCol="0">
            <a:spAutoFit/>
          </a:bodyPr>
          <a:lstStyle/>
          <a:p>
            <a:pPr algn="ctr"/>
            <a:r>
              <a:rPr lang="nl-BE" sz="3200" b="1" dirty="0" smtClean="0">
                <a:solidFill>
                  <a:schemeClr val="bg1"/>
                </a:solidFill>
                <a:effectLst>
                  <a:outerShdw blurRad="38100" dist="38100" dir="2700000" algn="tl">
                    <a:srgbClr val="000000">
                      <a:alpha val="43137"/>
                    </a:srgbClr>
                  </a:outerShdw>
                </a:effectLst>
              </a:rPr>
              <a:t>Tekstverwerking</a:t>
            </a:r>
            <a:endParaRPr lang="nl-BE" b="1" dirty="0">
              <a:solidFill>
                <a:schemeClr val="bg1"/>
              </a:solidFill>
              <a:effectLst>
                <a:outerShdw blurRad="38100" dist="38100" dir="2700000" algn="tl">
                  <a:srgbClr val="000000">
                    <a:alpha val="43137"/>
                  </a:srgbClr>
                </a:outerShdw>
              </a:effectLst>
            </a:endParaRPr>
          </a:p>
        </p:txBody>
      </p:sp>
      <p:grpSp>
        <p:nvGrpSpPr>
          <p:cNvPr id="9" name="Groep 8"/>
          <p:cNvGrpSpPr/>
          <p:nvPr/>
        </p:nvGrpSpPr>
        <p:grpSpPr>
          <a:xfrm>
            <a:off x="8100392" y="5841368"/>
            <a:ext cx="900000" cy="900000"/>
            <a:chOff x="8100392" y="5841368"/>
            <a:chExt cx="900000" cy="900000"/>
          </a:xfrm>
        </p:grpSpPr>
        <p:sp>
          <p:nvSpPr>
            <p:cNvPr id="3" name="Stroomdiagram: Verbindingslijn 2">
              <a:hlinkClick r:id="" action="ppaction://hlinkshowjump?jump=endshow"/>
            </p:cNvPr>
            <p:cNvSpPr>
              <a:spLocks noChangeAspect="1"/>
            </p:cNvSpPr>
            <p:nvPr/>
          </p:nvSpPr>
          <p:spPr>
            <a:xfrm>
              <a:off x="8100392" y="5841368"/>
              <a:ext cx="900000" cy="900000"/>
            </a:xfrm>
            <a:prstGeom prst="flowChartConnector">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nl-BE"/>
            </a:p>
          </p:txBody>
        </p:sp>
        <p:pic>
          <p:nvPicPr>
            <p:cNvPr id="8" name="Afbeelding 7">
              <a:hlinkClick r:id="" action="ppaction://hlinkshowjump?jump=endshow"/>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63865" y="6021368"/>
              <a:ext cx="373053" cy="540000"/>
            </a:xfrm>
            <a:prstGeom prst="rect">
              <a:avLst/>
            </a:prstGeom>
          </p:spPr>
        </p:pic>
      </p:grpSp>
      <p:sp>
        <p:nvSpPr>
          <p:cNvPr id="10" name="Tekstvak 9"/>
          <p:cNvSpPr txBox="1"/>
          <p:nvPr/>
        </p:nvSpPr>
        <p:spPr>
          <a:xfrm>
            <a:off x="6084169" y="260648"/>
            <a:ext cx="2822794" cy="276999"/>
          </a:xfrm>
          <a:prstGeom prst="rect">
            <a:avLst/>
          </a:prstGeom>
          <a:noFill/>
        </p:spPr>
        <p:txBody>
          <a:bodyPr wrap="square" rtlCol="0">
            <a:spAutoFit/>
          </a:bodyPr>
          <a:lstStyle/>
          <a:p>
            <a:pPr algn="r"/>
            <a:r>
              <a:rPr lang="nl-BE" sz="1200" i="1" dirty="0" smtClean="0"/>
              <a:t>Opgelet: 15 seconden per vraag</a:t>
            </a:r>
            <a:endParaRPr lang="nl-BE" sz="1200" i="1" dirty="0"/>
          </a:p>
        </p:txBody>
      </p:sp>
      <p:sp>
        <p:nvSpPr>
          <p:cNvPr id="11" name="Stroomdiagram: Verbindingslijn 10">
            <a:hlinkClick r:id="rId7" action="ppaction://hlinksldjump"/>
          </p:cNvPr>
          <p:cNvSpPr/>
          <p:nvPr/>
        </p:nvSpPr>
        <p:spPr>
          <a:xfrm>
            <a:off x="107504" y="5841368"/>
            <a:ext cx="900000" cy="900000"/>
          </a:xfrm>
          <a:prstGeom prst="flowChartConnec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nl-BE"/>
          </a:p>
        </p:txBody>
      </p:sp>
      <p:sp>
        <p:nvSpPr>
          <p:cNvPr id="12" name="Tekstvak 11">
            <a:hlinkClick r:id="rId7" action="ppaction://hlinksldjump"/>
          </p:cNvPr>
          <p:cNvSpPr txBox="1"/>
          <p:nvPr/>
        </p:nvSpPr>
        <p:spPr>
          <a:xfrm>
            <a:off x="70030" y="6124363"/>
            <a:ext cx="974947" cy="369332"/>
          </a:xfrm>
          <a:prstGeom prst="rect">
            <a:avLst/>
          </a:prstGeom>
          <a:noFill/>
        </p:spPr>
        <p:txBody>
          <a:bodyPr wrap="none" rtlCol="0">
            <a:spAutoFit/>
          </a:bodyPr>
          <a:lstStyle/>
          <a:p>
            <a:pPr algn="ctr"/>
            <a:r>
              <a:rPr lang="nl-BE" b="1" dirty="0" smtClean="0">
                <a:solidFill>
                  <a:schemeClr val="bg1"/>
                </a:solidFill>
              </a:rPr>
              <a:t>REGELS</a:t>
            </a:r>
            <a:endParaRPr lang="nl-BE" b="1" dirty="0">
              <a:solidFill>
                <a:schemeClr val="bg1"/>
              </a:solidFill>
            </a:endParaRPr>
          </a:p>
        </p:txBody>
      </p:sp>
    </p:spTree>
    <p:extLst>
      <p:ext uri="{BB962C8B-B14F-4D97-AF65-F5344CB8AC3E}">
        <p14:creationId xmlns:p14="http://schemas.microsoft.com/office/powerpoint/2010/main" val="7251020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39639315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sp>
        <p:nvSpPr>
          <p:cNvPr id="16" name="Tekstvak 15">
            <a:hlinkClick r:id="rId4" action="ppaction://hlinksldjump"/>
          </p:cNvPr>
          <p:cNvSpPr txBox="1"/>
          <p:nvPr/>
        </p:nvSpPr>
        <p:spPr>
          <a:xfrm>
            <a:off x="6606099" y="6391380"/>
            <a:ext cx="2449705" cy="369332"/>
          </a:xfrm>
          <a:prstGeom prst="rect">
            <a:avLst/>
          </a:prstGeom>
          <a:noFill/>
        </p:spPr>
        <p:txBody>
          <a:bodyPr wrap="square" rtlCol="0">
            <a:spAutoFit/>
          </a:bodyPr>
          <a:lstStyle/>
          <a:p>
            <a:pPr algn="ctr"/>
            <a:r>
              <a:rPr lang="nl-BE" dirty="0" smtClean="0"/>
              <a:t>Volgende vraag</a:t>
            </a:r>
            <a:endParaRPr lang="nl-BE" dirty="0"/>
          </a:p>
        </p:txBody>
      </p:sp>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944960" y="314096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90064" y="4137563"/>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De </a:t>
            </a:r>
            <a:r>
              <a:rPr lang="nl-BE" b="1" i="1" dirty="0"/>
              <a:t>ICH</a:t>
            </a:r>
            <a:r>
              <a:rPr lang="nl-BE" dirty="0" smtClean="0"/>
              <a:t> (Input/Output Controller Hub) is de 2</a:t>
            </a:r>
            <a:r>
              <a:rPr lang="nl-BE" baseline="30000" dirty="0" smtClean="0"/>
              <a:t>e</a:t>
            </a:r>
            <a:r>
              <a:rPr lang="nl-BE" dirty="0" smtClean="0"/>
              <a:t> chip van de </a:t>
            </a:r>
            <a:r>
              <a:rPr lang="nl-BE" dirty="0" err="1" smtClean="0"/>
              <a:t>chipset</a:t>
            </a:r>
            <a:r>
              <a:rPr lang="nl-BE" dirty="0" smtClean="0"/>
              <a:t>, die samen met de MCH de apparaten controleert die op het moederbord zijn aangesloten. Vroeger werd dit ook de Southbridge genoemd.</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3095910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8937" y="4282321"/>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 </a:t>
            </a:r>
            <a:r>
              <a:rPr lang="nl-BE" b="1" i="1" dirty="0"/>
              <a:t>MCH</a:t>
            </a:r>
            <a:r>
              <a:rPr lang="nl-BE" dirty="0" smtClean="0"/>
              <a:t> (Memory controller Hub) is wel een deel van de </a:t>
            </a:r>
            <a:r>
              <a:rPr lang="nl-BE" dirty="0" err="1" smtClean="0"/>
              <a:t>chipset</a:t>
            </a:r>
            <a:r>
              <a:rPr lang="nl-BE" dirty="0"/>
              <a:t> </a:t>
            </a:r>
            <a:endParaRPr lang="nl-BE" dirty="0" smtClean="0"/>
          </a:p>
          <a:p>
            <a:pPr algn="ctr"/>
            <a:r>
              <a:rPr lang="nl-BE" dirty="0" smtClean="0"/>
              <a:t>(de 1</a:t>
            </a:r>
            <a:r>
              <a:rPr lang="nl-BE" baseline="30000" dirty="0" smtClean="0"/>
              <a:t>e</a:t>
            </a:r>
            <a:r>
              <a:rPr lang="nl-BE" dirty="0" smtClean="0"/>
              <a:t> chip van de </a:t>
            </a:r>
            <a:r>
              <a:rPr lang="nl-BE" dirty="0" err="1" smtClean="0"/>
              <a:t>chipset</a:t>
            </a:r>
            <a:r>
              <a:rPr lang="nl-BE" dirty="0" smtClean="0"/>
              <a:t>), die samen met de andere chip de apparaten controleert die zijn aangesloten op het moederbord (vroeger Northbridge). </a:t>
            </a:r>
          </a:p>
          <a:p>
            <a:pPr algn="ctr"/>
            <a:endParaRPr lang="nl-BE" dirty="0"/>
          </a:p>
          <a:p>
            <a:pPr algn="ctr"/>
            <a:r>
              <a:rPr lang="nl-BE" dirty="0" smtClean="0"/>
              <a:t>Probeer het nog een keer.</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5076056" y="2381381"/>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3747099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50757" y="4281155"/>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 </a:t>
            </a:r>
            <a:r>
              <a:rPr lang="nl-BE" b="1" i="1" dirty="0"/>
              <a:t>BIOS-ROM </a:t>
            </a:r>
            <a:r>
              <a:rPr lang="nl-BE" dirty="0" smtClean="0"/>
              <a:t>(systeemgeheugen) wordt door de computer gebruikt om alle firmware op te slaan. Firmware is software om de PC op te starten en de hardware aan te sturen. BIOS staat voor Basic Input Output system.</a:t>
            </a:r>
          </a:p>
          <a:p>
            <a:pPr algn="ctr"/>
            <a:endParaRPr lang="nl-BE" dirty="0"/>
          </a:p>
          <a:p>
            <a:pPr algn="ctr"/>
            <a:r>
              <a:rPr lang="nl-BE" dirty="0" smtClean="0"/>
              <a:t>Probeer het nog een keer.</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5004048" y="2218275"/>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5446359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94542" y="4151311"/>
            <a:ext cx="609600" cy="609600"/>
          </a:xfrm>
          <a:prstGeom prst="rect">
            <a:avLst/>
          </a:prstGeom>
        </p:spPr>
      </p:pic>
      <p:pic>
        <p:nvPicPr>
          <p:cNvPr id="13"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65963" y="4151311"/>
            <a:ext cx="609600" cy="609600"/>
          </a:xfrm>
          <a:prstGeom prst="rect">
            <a:avLst/>
          </a:prstGeom>
        </p:spPr>
      </p:pic>
      <p:sp>
        <p:nvSpPr>
          <p:cNvPr id="2" name="Titel 1"/>
          <p:cNvSpPr>
            <a:spLocks noGrp="1"/>
          </p:cNvSpPr>
          <p:nvPr>
            <p:ph type="title"/>
          </p:nvPr>
        </p:nvSpPr>
        <p:spPr/>
        <p:txBody>
          <a:bodyPr>
            <a:normAutofit fontScale="90000"/>
          </a:bodyPr>
          <a:lstStyle/>
          <a:p>
            <a:r>
              <a:rPr lang="nl-BE" dirty="0"/>
              <a:t>COMPUTERS EN </a:t>
            </a:r>
            <a:r>
              <a:rPr lang="nl-BE" dirty="0" smtClean="0"/>
              <a:t>NETWERKEN: </a:t>
            </a:r>
            <a:br>
              <a:rPr lang="nl-BE" dirty="0" smtClean="0"/>
            </a:br>
            <a:r>
              <a:rPr lang="nl-BE" dirty="0" smtClean="0"/>
              <a:t>Vraag </a:t>
            </a:r>
            <a:r>
              <a:rPr lang="nl-BE" dirty="0"/>
              <a:t>7</a:t>
            </a:r>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Welke stelling is </a:t>
            </a:r>
            <a:r>
              <a:rPr lang="nl-BE" b="1" i="1" u="sng" dirty="0" smtClean="0"/>
              <a:t>niet</a:t>
            </a:r>
            <a:r>
              <a:rPr lang="nl-BE" dirty="0" smtClean="0"/>
              <a:t> correct?</a:t>
            </a:r>
            <a:endParaRPr lang="nl-BE" dirty="0"/>
          </a:p>
        </p:txBody>
      </p:sp>
      <p:grpSp>
        <p:nvGrpSpPr>
          <p:cNvPr id="11" name="Groep 10"/>
          <p:cNvGrpSpPr/>
          <p:nvPr/>
        </p:nvGrpSpPr>
        <p:grpSpPr>
          <a:xfrm>
            <a:off x="12469" y="2625169"/>
            <a:ext cx="8928992" cy="1235878"/>
            <a:chOff x="-742376" y="2657290"/>
            <a:chExt cx="8530905" cy="1235878"/>
          </a:xfrm>
        </p:grpSpPr>
        <p:sp>
          <p:nvSpPr>
            <p:cNvPr id="5" name="Afgeronde rechthoek 4">
              <a:hlinkClick r:id="rId5" action="ppaction://hlinksldjump"/>
            </p:cNvPr>
            <p:cNvSpPr/>
            <p:nvPr/>
          </p:nvSpPr>
          <p:spPr>
            <a:xfrm>
              <a:off x="-513983" y="2657290"/>
              <a:ext cx="8255714" cy="1235877"/>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742376" y="2692839"/>
              <a:ext cx="8530905" cy="1200329"/>
            </a:xfrm>
            <a:prstGeom prst="rect">
              <a:avLst/>
            </a:prstGeom>
            <a:noFill/>
          </p:spPr>
          <p:txBody>
            <a:bodyPr wrap="square" rtlCol="0">
              <a:spAutoFit/>
            </a:bodyPr>
            <a:lstStyle/>
            <a:p>
              <a:pPr algn="ctr"/>
              <a:r>
                <a:rPr lang="nl-BE" sz="2400" b="1" dirty="0" smtClean="0">
                  <a:solidFill>
                    <a:schemeClr val="bg1"/>
                  </a:solidFill>
                </a:rPr>
                <a:t>A. Het cachegeheugen wordt gebruikt om foute gegevensuitwisseling tussen de processor en het geheugen te voorkomen.</a:t>
              </a:r>
              <a:endParaRPr lang="nl-BE" sz="2400" b="1" dirty="0">
                <a:solidFill>
                  <a:schemeClr val="bg1"/>
                </a:solidFill>
              </a:endParaRPr>
            </a:p>
          </p:txBody>
        </p:sp>
      </p:grpSp>
      <p:grpSp>
        <p:nvGrpSpPr>
          <p:cNvPr id="15" name="Groep 14"/>
          <p:cNvGrpSpPr/>
          <p:nvPr/>
        </p:nvGrpSpPr>
        <p:grpSpPr>
          <a:xfrm>
            <a:off x="239050" y="4005065"/>
            <a:ext cx="8689941" cy="866546"/>
            <a:chOff x="-513984" y="2657291"/>
            <a:chExt cx="8302512" cy="866546"/>
          </a:xfrm>
        </p:grpSpPr>
        <p:sp>
          <p:nvSpPr>
            <p:cNvPr id="16" name="Afgeronde rechthoek 15">
              <a:hlinkClick r:id="rId5" action="ppaction://hlinksldjump"/>
            </p:cNvPr>
            <p:cNvSpPr/>
            <p:nvPr/>
          </p:nvSpPr>
          <p:spPr>
            <a:xfrm>
              <a:off x="-513983" y="2657291"/>
              <a:ext cx="8255714" cy="86654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8" name="Tekstvak 17">
              <a:hlinkClick r:id="rId7" action="ppaction://hlinksldjump"/>
            </p:cNvPr>
            <p:cNvSpPr txBox="1"/>
            <p:nvPr/>
          </p:nvSpPr>
          <p:spPr>
            <a:xfrm>
              <a:off x="-513984" y="2692839"/>
              <a:ext cx="8302512" cy="830997"/>
            </a:xfrm>
            <a:prstGeom prst="rect">
              <a:avLst/>
            </a:prstGeom>
            <a:noFill/>
          </p:spPr>
          <p:txBody>
            <a:bodyPr wrap="square" rtlCol="0">
              <a:spAutoFit/>
            </a:bodyPr>
            <a:lstStyle/>
            <a:p>
              <a:pPr algn="ctr"/>
              <a:r>
                <a:rPr lang="nl-BE" sz="2400" b="1" dirty="0" smtClean="0">
                  <a:solidFill>
                    <a:schemeClr val="bg1"/>
                  </a:solidFill>
                </a:rPr>
                <a:t>B. Read </a:t>
              </a:r>
              <a:r>
                <a:rPr lang="nl-BE" sz="2400" b="1" dirty="0" err="1" smtClean="0">
                  <a:solidFill>
                    <a:schemeClr val="bg1"/>
                  </a:solidFill>
                </a:rPr>
                <a:t>Only</a:t>
              </a:r>
              <a:r>
                <a:rPr lang="nl-BE" sz="2400" b="1" dirty="0" smtClean="0">
                  <a:solidFill>
                    <a:schemeClr val="bg1"/>
                  </a:solidFill>
                </a:rPr>
                <a:t> Memory is geheugen dat direct toegankelijk is.</a:t>
              </a:r>
              <a:endParaRPr lang="nl-BE" sz="2400" b="1" dirty="0">
                <a:solidFill>
                  <a:schemeClr val="bg1"/>
                </a:solidFill>
              </a:endParaRPr>
            </a:p>
          </p:txBody>
        </p:sp>
      </p:grpSp>
      <p:grpSp>
        <p:nvGrpSpPr>
          <p:cNvPr id="19" name="Groep 18"/>
          <p:cNvGrpSpPr/>
          <p:nvPr/>
        </p:nvGrpSpPr>
        <p:grpSpPr>
          <a:xfrm>
            <a:off x="251519" y="5013176"/>
            <a:ext cx="8723349" cy="1235878"/>
            <a:chOff x="-545902" y="2657290"/>
            <a:chExt cx="8334430" cy="1235878"/>
          </a:xfrm>
        </p:grpSpPr>
        <p:sp>
          <p:nvSpPr>
            <p:cNvPr id="20" name="Afgeronde rechthoek 19">
              <a:hlinkClick r:id="rId5" action="ppaction://hlinksldjump"/>
            </p:cNvPr>
            <p:cNvSpPr/>
            <p:nvPr/>
          </p:nvSpPr>
          <p:spPr>
            <a:xfrm>
              <a:off x="-513983" y="2657290"/>
              <a:ext cx="8255714" cy="1235877"/>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21" name="Tekstvak 20">
              <a:hlinkClick r:id="rId8" action="ppaction://hlinksldjump"/>
            </p:cNvPr>
            <p:cNvSpPr txBox="1"/>
            <p:nvPr/>
          </p:nvSpPr>
          <p:spPr>
            <a:xfrm>
              <a:off x="-545902" y="2692839"/>
              <a:ext cx="8334430" cy="1200329"/>
            </a:xfrm>
            <a:prstGeom prst="rect">
              <a:avLst/>
            </a:prstGeom>
            <a:noFill/>
          </p:spPr>
          <p:txBody>
            <a:bodyPr wrap="square" rtlCol="0">
              <a:spAutoFit/>
            </a:bodyPr>
            <a:lstStyle/>
            <a:p>
              <a:pPr algn="ctr"/>
              <a:r>
                <a:rPr lang="nl-BE" sz="2400" b="1" dirty="0" smtClean="0">
                  <a:solidFill>
                    <a:schemeClr val="bg1"/>
                  </a:solidFill>
                </a:rPr>
                <a:t>C. Hoe dichter het geheugen bij de processor, </a:t>
              </a:r>
            </a:p>
            <a:p>
              <a:pPr algn="ctr"/>
              <a:r>
                <a:rPr lang="nl-BE" sz="2400" b="1" dirty="0" smtClean="0">
                  <a:solidFill>
                    <a:schemeClr val="bg1"/>
                  </a:solidFill>
                </a:rPr>
                <a:t>hoe kleiner de capaciteit, hoe sneller en hoe duurder </a:t>
              </a:r>
            </a:p>
            <a:p>
              <a:pPr algn="ctr"/>
              <a:r>
                <a:rPr lang="nl-BE" sz="2400" b="1" dirty="0" smtClean="0">
                  <a:solidFill>
                    <a:schemeClr val="bg1"/>
                  </a:solidFill>
                </a:rPr>
                <a:t>het geheugen.</a:t>
              </a:r>
              <a:endParaRPr lang="nl-BE" sz="2400" b="1" dirty="0">
                <a:solidFill>
                  <a:schemeClr val="bg1"/>
                </a:solidFill>
              </a:endParaRPr>
            </a:p>
          </p:txBody>
        </p:sp>
      </p:grpSp>
    </p:spTree>
    <p:extLst>
      <p:ext uri="{BB962C8B-B14F-4D97-AF65-F5344CB8AC3E}">
        <p14:creationId xmlns:p14="http://schemas.microsoft.com/office/powerpoint/2010/main" val="2419514850"/>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3"/>
                </p:tgtEl>
              </p:cMediaNode>
            </p:audio>
            <p:audio>
              <p:cMediaNode>
                <p:cTn id="8" fill="hold" display="0">
                  <p:stCondLst>
                    <p:cond delay="indefinite"/>
                  </p:stCondLst>
                  <p:endCondLst>
                    <p:cond evt="onStopAudio" delay="0">
                      <p:tgtEl>
                        <p:sldTgt/>
                      </p:tgtEl>
                    </p:cond>
                  </p:endCondLst>
                </p:cTn>
                <p:tgtEl>
                  <p:spTgt spid="14"/>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15802322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sp>
        <p:nvSpPr>
          <p:cNvPr id="16" name="Tekstvak 15">
            <a:hlinkClick r:id="rId4" action="ppaction://hlinksldjump"/>
          </p:cNvPr>
          <p:cNvSpPr txBox="1"/>
          <p:nvPr/>
        </p:nvSpPr>
        <p:spPr>
          <a:xfrm>
            <a:off x="6606099" y="6391380"/>
            <a:ext cx="2449705" cy="369332"/>
          </a:xfrm>
          <a:prstGeom prst="rect">
            <a:avLst/>
          </a:prstGeom>
          <a:noFill/>
        </p:spPr>
        <p:txBody>
          <a:bodyPr wrap="square" rtlCol="0">
            <a:spAutoFit/>
          </a:bodyPr>
          <a:lstStyle/>
          <a:p>
            <a:pPr algn="ctr"/>
            <a:r>
              <a:rPr lang="nl-BE" dirty="0" smtClean="0"/>
              <a:t>Volgende vraag</a:t>
            </a:r>
            <a:endParaRPr lang="nl-BE" dirty="0"/>
          </a:p>
        </p:txBody>
      </p:sp>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563888" y="2968042"/>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9006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Het cachegeheugen wordt gebruikt om de </a:t>
            </a:r>
            <a:r>
              <a:rPr lang="nl-BE" b="1" i="1" u="sng" dirty="0" smtClean="0"/>
              <a:t>snelheid</a:t>
            </a:r>
            <a:r>
              <a:rPr lang="nl-BE" dirty="0" smtClean="0"/>
              <a:t> van de gegevensuitwisseling tussen de processor en het geheugen te verbeteren.</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40133511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68874"/>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 stelling is echter wel correct. Je moet op zoek gaan naar de </a:t>
            </a:r>
            <a:r>
              <a:rPr lang="nl-BE" b="1" i="1" u="sng" dirty="0" smtClean="0"/>
              <a:t>foute</a:t>
            </a:r>
            <a:r>
              <a:rPr lang="nl-BE" dirty="0" smtClean="0"/>
              <a:t> stelling.</a:t>
            </a:r>
          </a:p>
          <a:p>
            <a:pPr algn="ctr"/>
            <a:endParaRPr lang="nl-BE" dirty="0" smtClean="0"/>
          </a:p>
          <a:p>
            <a:pPr algn="ctr"/>
            <a:r>
              <a:rPr lang="nl-BE" dirty="0" smtClean="0"/>
              <a:t>Probeer het nog een keer.</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5004048" y="2204864"/>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2982731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9127" y="4273609"/>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a:t>De stelling is echter wel correct. Je moet op zoek gaan naar de </a:t>
            </a:r>
            <a:r>
              <a:rPr lang="nl-BE" b="1" i="1" u="sng" dirty="0"/>
              <a:t>foute</a:t>
            </a:r>
            <a:r>
              <a:rPr lang="nl-BE" dirty="0"/>
              <a:t> stelling.</a:t>
            </a:r>
          </a:p>
          <a:p>
            <a:pPr algn="ctr"/>
            <a:endParaRPr lang="nl-BE" dirty="0" smtClean="0"/>
          </a:p>
          <a:p>
            <a:pPr algn="ctr"/>
            <a:r>
              <a:rPr lang="nl-BE" dirty="0" smtClean="0"/>
              <a:t>Probeer </a:t>
            </a:r>
            <a:r>
              <a:rPr lang="nl-BE" dirty="0"/>
              <a:t>het nog een keer.</a:t>
            </a:r>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932040" y="2369930"/>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2063402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611559" y="5574431"/>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685785" y="5500464"/>
            <a:ext cx="609600" cy="609600"/>
          </a:xfrm>
          <a:prstGeom prst="rect">
            <a:avLst/>
          </a:prstGeom>
        </p:spPr>
      </p:pic>
      <p:sp>
        <p:nvSpPr>
          <p:cNvPr id="2" name="Titel 1"/>
          <p:cNvSpPr>
            <a:spLocks noGrp="1"/>
          </p:cNvSpPr>
          <p:nvPr>
            <p:ph type="title"/>
          </p:nvPr>
        </p:nvSpPr>
        <p:spPr/>
        <p:txBody>
          <a:bodyPr>
            <a:normAutofit fontScale="90000"/>
          </a:bodyPr>
          <a:lstStyle/>
          <a:p>
            <a:r>
              <a:rPr lang="nl-BE" dirty="0"/>
              <a:t>COMPUTERS EN </a:t>
            </a:r>
            <a:r>
              <a:rPr lang="nl-BE" dirty="0" smtClean="0"/>
              <a:t>NETWERKEN: </a:t>
            </a:r>
            <a:br>
              <a:rPr lang="nl-BE" dirty="0" smtClean="0"/>
            </a:br>
            <a:r>
              <a:rPr lang="nl-BE" dirty="0" smtClean="0"/>
              <a:t>Vraag 8</a:t>
            </a:r>
            <a:endParaRPr lang="nl-BE" dirty="0"/>
          </a:p>
        </p:txBody>
      </p:sp>
      <p:sp>
        <p:nvSpPr>
          <p:cNvPr id="4" name="Tekstvak 3"/>
          <p:cNvSpPr txBox="1"/>
          <p:nvPr/>
        </p:nvSpPr>
        <p:spPr>
          <a:xfrm>
            <a:off x="251520" y="1763524"/>
            <a:ext cx="8640960" cy="646331"/>
          </a:xfrm>
          <a:prstGeom prst="rect">
            <a:avLst/>
          </a:prstGeom>
          <a:noFill/>
        </p:spPr>
        <p:txBody>
          <a:bodyPr wrap="square" rtlCol="0">
            <a:spAutoFit/>
          </a:bodyPr>
          <a:lstStyle/>
          <a:p>
            <a:pPr algn="just"/>
            <a:r>
              <a:rPr lang="nl-BE" dirty="0" smtClean="0"/>
              <a:t>Het </a:t>
            </a:r>
            <a:r>
              <a:rPr lang="nl-BE" i="1" u="sng" dirty="0" err="1" smtClean="0"/>
              <a:t>bussysteem</a:t>
            </a:r>
            <a:r>
              <a:rPr lang="nl-BE" dirty="0" smtClean="0"/>
              <a:t> verbindt de belangrijkste onderdelen van de pc met elkaar. Het kan onderverdeeld worden in 4 verschillende delen. Welke?</a:t>
            </a:r>
            <a:endParaRPr lang="nl-BE" dirty="0"/>
          </a:p>
        </p:txBody>
      </p:sp>
      <p:grpSp>
        <p:nvGrpSpPr>
          <p:cNvPr id="11" name="Groep 10"/>
          <p:cNvGrpSpPr/>
          <p:nvPr/>
        </p:nvGrpSpPr>
        <p:grpSpPr>
          <a:xfrm>
            <a:off x="107504" y="2873315"/>
            <a:ext cx="8928992" cy="864096"/>
            <a:chOff x="107504" y="2657291"/>
            <a:chExt cx="8928992" cy="864096"/>
          </a:xfrm>
        </p:grpSpPr>
        <p:sp>
          <p:nvSpPr>
            <p:cNvPr id="5" name="Afgeronde rechthoek 4">
              <a:hlinkClick r:id="rId5" action="ppaction://hlinksldjump"/>
            </p:cNvPr>
            <p:cNvSpPr/>
            <p:nvPr/>
          </p:nvSpPr>
          <p:spPr>
            <a:xfrm>
              <a:off x="670763" y="2657291"/>
              <a:ext cx="7933683"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107504" y="2858505"/>
              <a:ext cx="8928992" cy="461665"/>
            </a:xfrm>
            <a:prstGeom prst="rect">
              <a:avLst/>
            </a:prstGeom>
            <a:noFill/>
          </p:spPr>
          <p:txBody>
            <a:bodyPr wrap="square" rtlCol="0">
              <a:spAutoFit/>
            </a:bodyPr>
            <a:lstStyle/>
            <a:p>
              <a:pPr algn="ctr"/>
              <a:r>
                <a:rPr lang="nl-BE" sz="2400" b="1" dirty="0" smtClean="0">
                  <a:solidFill>
                    <a:schemeClr val="bg1"/>
                  </a:solidFill>
                </a:rPr>
                <a:t>A. </a:t>
              </a:r>
              <a:r>
                <a:rPr lang="nl-BE" sz="2400" b="1" dirty="0" err="1" smtClean="0">
                  <a:solidFill>
                    <a:schemeClr val="bg1"/>
                  </a:solidFill>
                </a:rPr>
                <a:t>Buscontroller</a:t>
              </a:r>
              <a:r>
                <a:rPr lang="nl-BE" sz="2400" b="1" dirty="0" smtClean="0">
                  <a:solidFill>
                    <a:schemeClr val="bg1"/>
                  </a:solidFill>
                </a:rPr>
                <a:t>, lijnbus, </a:t>
              </a:r>
              <a:r>
                <a:rPr lang="nl-BE" sz="2400" b="1" dirty="0" err="1" smtClean="0">
                  <a:solidFill>
                    <a:schemeClr val="bg1"/>
                  </a:solidFill>
                </a:rPr>
                <a:t>adresbus</a:t>
              </a:r>
              <a:r>
                <a:rPr lang="nl-BE" sz="2400" b="1" dirty="0" smtClean="0">
                  <a:solidFill>
                    <a:schemeClr val="bg1"/>
                  </a:solidFill>
                </a:rPr>
                <a:t>, </a:t>
              </a:r>
              <a:r>
                <a:rPr lang="nl-BE" sz="2400" b="1" dirty="0" err="1" smtClean="0">
                  <a:solidFill>
                    <a:schemeClr val="bg1"/>
                  </a:solidFill>
                </a:rPr>
                <a:t>controlebus</a:t>
              </a:r>
              <a:endParaRPr lang="nl-BE" sz="2400" b="1" dirty="0">
                <a:solidFill>
                  <a:schemeClr val="bg1"/>
                </a:solidFill>
              </a:endParaRPr>
            </a:p>
          </p:txBody>
        </p:sp>
      </p:grpSp>
      <p:grpSp>
        <p:nvGrpSpPr>
          <p:cNvPr id="12" name="Groep 11"/>
          <p:cNvGrpSpPr/>
          <p:nvPr/>
        </p:nvGrpSpPr>
        <p:grpSpPr>
          <a:xfrm>
            <a:off x="611559" y="4077072"/>
            <a:ext cx="7992889"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a:t>
              </a:r>
              <a:r>
                <a:rPr lang="nl-BE" sz="2400" b="1" dirty="0" err="1" smtClean="0">
                  <a:solidFill>
                    <a:schemeClr val="bg1"/>
                  </a:solidFill>
                </a:rPr>
                <a:t>Buscontroller</a:t>
              </a:r>
              <a:r>
                <a:rPr lang="nl-BE" sz="2400" b="1" dirty="0" smtClean="0">
                  <a:solidFill>
                    <a:schemeClr val="bg1"/>
                  </a:solidFill>
                </a:rPr>
                <a:t>, </a:t>
              </a:r>
              <a:r>
                <a:rPr lang="nl-BE" sz="2400" b="1" dirty="0" err="1" smtClean="0">
                  <a:solidFill>
                    <a:schemeClr val="bg1"/>
                  </a:solidFill>
                </a:rPr>
                <a:t>databus</a:t>
              </a:r>
              <a:r>
                <a:rPr lang="nl-BE" sz="2400" b="1" dirty="0" smtClean="0">
                  <a:solidFill>
                    <a:schemeClr val="bg1"/>
                  </a:solidFill>
                </a:rPr>
                <a:t>, </a:t>
              </a:r>
              <a:r>
                <a:rPr lang="nl-BE" sz="2400" b="1" dirty="0" err="1" smtClean="0">
                  <a:solidFill>
                    <a:schemeClr val="bg1"/>
                  </a:solidFill>
                </a:rPr>
                <a:t>adresbus</a:t>
              </a:r>
              <a:r>
                <a:rPr lang="nl-BE" sz="2400" b="1" dirty="0" smtClean="0">
                  <a:solidFill>
                    <a:schemeClr val="bg1"/>
                  </a:solidFill>
                </a:rPr>
                <a:t>, </a:t>
              </a:r>
              <a:r>
                <a:rPr lang="nl-BE" sz="2400" b="1" dirty="0" err="1" smtClean="0">
                  <a:solidFill>
                    <a:schemeClr val="bg1"/>
                  </a:solidFill>
                </a:rPr>
                <a:t>controlebus</a:t>
              </a:r>
              <a:endParaRPr lang="nl-BE" sz="2400" b="1" dirty="0">
                <a:solidFill>
                  <a:schemeClr val="bg1"/>
                </a:solidFill>
              </a:endParaRPr>
            </a:p>
          </p:txBody>
        </p:sp>
      </p:grpSp>
      <p:grpSp>
        <p:nvGrpSpPr>
          <p:cNvPr id="13" name="Groep 12"/>
          <p:cNvGrpSpPr/>
          <p:nvPr/>
        </p:nvGrpSpPr>
        <p:grpSpPr>
          <a:xfrm>
            <a:off x="107503" y="5373216"/>
            <a:ext cx="8928992" cy="864096"/>
            <a:chOff x="2040114" y="5157192"/>
            <a:chExt cx="5225024" cy="864096"/>
          </a:xfrm>
        </p:grpSpPr>
        <p:sp>
          <p:nvSpPr>
            <p:cNvPr id="7" name="Afgeronde rechthoek 6">
              <a:hlinkClick r:id="rId5" action="ppaction://hlinksldjump"/>
            </p:cNvPr>
            <p:cNvSpPr/>
            <p:nvPr/>
          </p:nvSpPr>
          <p:spPr>
            <a:xfrm>
              <a:off x="2335075" y="5157192"/>
              <a:ext cx="4677240"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040114" y="5358407"/>
              <a:ext cx="5225024" cy="461665"/>
            </a:xfrm>
            <a:prstGeom prst="rect">
              <a:avLst/>
            </a:prstGeom>
            <a:noFill/>
          </p:spPr>
          <p:txBody>
            <a:bodyPr wrap="square" rtlCol="0">
              <a:spAutoFit/>
            </a:bodyPr>
            <a:lstStyle/>
            <a:p>
              <a:pPr algn="ctr"/>
              <a:r>
                <a:rPr lang="nl-BE" sz="2400" b="1" dirty="0" smtClean="0">
                  <a:solidFill>
                    <a:schemeClr val="bg1"/>
                  </a:solidFill>
                </a:rPr>
                <a:t>C. Postbus, </a:t>
              </a:r>
              <a:r>
                <a:rPr lang="nl-BE" sz="2400" b="1" dirty="0" err="1" smtClean="0">
                  <a:solidFill>
                    <a:schemeClr val="bg1"/>
                  </a:solidFill>
                </a:rPr>
                <a:t>databus</a:t>
              </a:r>
              <a:r>
                <a:rPr lang="nl-BE" sz="2400" b="1" dirty="0" smtClean="0">
                  <a:solidFill>
                    <a:schemeClr val="bg1"/>
                  </a:solidFill>
                </a:rPr>
                <a:t>, </a:t>
              </a:r>
              <a:r>
                <a:rPr lang="nl-BE" sz="2400" b="1" dirty="0" err="1" smtClean="0">
                  <a:solidFill>
                    <a:schemeClr val="bg1"/>
                  </a:solidFill>
                </a:rPr>
                <a:t>adresbus</a:t>
              </a:r>
              <a:r>
                <a:rPr lang="nl-BE" sz="2400" b="1" dirty="0" smtClean="0">
                  <a:solidFill>
                    <a:schemeClr val="bg1"/>
                  </a:solidFill>
                </a:rPr>
                <a:t>, </a:t>
              </a:r>
              <a:r>
                <a:rPr lang="nl-BE" sz="2400" b="1" dirty="0" err="1" smtClean="0">
                  <a:solidFill>
                    <a:schemeClr val="bg1"/>
                  </a:solidFill>
                </a:rPr>
                <a:t>controlebus</a:t>
              </a:r>
              <a:endParaRPr lang="nl-BE" sz="2400" b="1" dirty="0">
                <a:solidFill>
                  <a:schemeClr val="bg1"/>
                </a:solidFill>
              </a:endParaRPr>
            </a:p>
          </p:txBody>
        </p:sp>
      </p:grpSp>
    </p:spTree>
    <p:extLst>
      <p:ext uri="{BB962C8B-B14F-4D97-AF65-F5344CB8AC3E}">
        <p14:creationId xmlns:p14="http://schemas.microsoft.com/office/powerpoint/2010/main" val="3043671181"/>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508104" y="2784539"/>
            <a:ext cx="609600" cy="609600"/>
          </a:xfrm>
          <a:prstGeom prst="rect">
            <a:avLst/>
          </a:prstGeom>
        </p:spPr>
      </p:pic>
      <p:grpSp>
        <p:nvGrpSpPr>
          <p:cNvPr id="11" name="Groep 10"/>
          <p:cNvGrpSpPr/>
          <p:nvPr/>
        </p:nvGrpSpPr>
        <p:grpSpPr>
          <a:xfrm>
            <a:off x="2915816" y="2688001"/>
            <a:ext cx="3332968"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5"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Explorer</a:t>
              </a:r>
              <a:endParaRPr lang="nl-BE" sz="2400" b="1" dirty="0">
                <a:solidFill>
                  <a:schemeClr val="bg1"/>
                </a:solidFill>
              </a:endParaRPr>
            </a:p>
          </p:txBody>
        </p:sp>
      </p:grpSp>
      <p:sp>
        <p:nvSpPr>
          <p:cNvPr id="2" name="Titel 1"/>
          <p:cNvSpPr>
            <a:spLocks noGrp="1"/>
          </p:cNvSpPr>
          <p:nvPr>
            <p:ph type="title"/>
          </p:nvPr>
        </p:nvSpPr>
        <p:spPr/>
        <p:txBody>
          <a:bodyPr>
            <a:normAutofit fontScale="90000"/>
          </a:bodyPr>
          <a:lstStyle/>
          <a:p>
            <a:r>
              <a:rPr lang="nl-BE" dirty="0" smtClean="0"/>
              <a:t>COMPUTERS EN NETWERKEN: </a:t>
            </a:r>
            <a:br>
              <a:rPr lang="nl-BE" dirty="0" smtClean="0"/>
            </a:br>
            <a:r>
              <a:rPr lang="nl-BE" dirty="0" smtClean="0"/>
              <a:t>Vraag 1</a:t>
            </a:r>
            <a:endParaRPr lang="nl-BE" dirty="0"/>
          </a:p>
        </p:txBody>
      </p:sp>
      <p:sp>
        <p:nvSpPr>
          <p:cNvPr id="4" name="Tekstvak 3"/>
          <p:cNvSpPr txBox="1"/>
          <p:nvPr/>
        </p:nvSpPr>
        <p:spPr>
          <a:xfrm>
            <a:off x="251520" y="1763524"/>
            <a:ext cx="8640960" cy="646331"/>
          </a:xfrm>
          <a:prstGeom prst="rect">
            <a:avLst/>
          </a:prstGeom>
          <a:noFill/>
        </p:spPr>
        <p:txBody>
          <a:bodyPr wrap="square" rtlCol="0">
            <a:spAutoFit/>
          </a:bodyPr>
          <a:lstStyle/>
          <a:p>
            <a:pPr algn="just"/>
            <a:r>
              <a:rPr lang="nl-BE" dirty="0" smtClean="0"/>
              <a:t>Om te kunnen surfen op het internet, maak je gebruik van een soort ‘computerprogramma’. Wat is de verzamelnaam van zo’n programma?</a:t>
            </a:r>
            <a:endParaRPr lang="nl-BE" dirty="0"/>
          </a:p>
        </p:txBody>
      </p:sp>
      <p:grpSp>
        <p:nvGrpSpPr>
          <p:cNvPr id="12" name="Groep 11"/>
          <p:cNvGrpSpPr/>
          <p:nvPr/>
        </p:nvGrpSpPr>
        <p:grpSpPr>
          <a:xfrm>
            <a:off x="2891098" y="3861048"/>
            <a:ext cx="3337086" cy="864096"/>
            <a:chOff x="2891098" y="3861048"/>
            <a:chExt cx="3337086" cy="864096"/>
          </a:xfrm>
        </p:grpSpPr>
        <p:sp>
          <p:nvSpPr>
            <p:cNvPr id="6" name="Afgeronde rechthoek 5">
              <a:hlinkClick r:id="rId6"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6"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Browser</a:t>
              </a:r>
              <a:endParaRPr lang="nl-BE" sz="2400" b="1" dirty="0">
                <a:solidFill>
                  <a:schemeClr val="bg1"/>
                </a:solidFill>
              </a:endParaRPr>
            </a:p>
          </p:txBody>
        </p:sp>
      </p:grpSp>
      <p:grpSp>
        <p:nvGrpSpPr>
          <p:cNvPr id="13" name="Groep 12"/>
          <p:cNvGrpSpPr/>
          <p:nvPr/>
        </p:nvGrpSpPr>
        <p:grpSpPr>
          <a:xfrm>
            <a:off x="2882860" y="5157192"/>
            <a:ext cx="3328846" cy="864096"/>
            <a:chOff x="2882860" y="5157192"/>
            <a:chExt cx="3328846"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7"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Windows</a:t>
              </a:r>
              <a:endParaRPr lang="nl-BE" sz="2400" b="1" dirty="0">
                <a:solidFill>
                  <a:schemeClr val="bg1"/>
                </a:solidFill>
              </a:endParaRPr>
            </a:p>
          </p:txBody>
        </p:sp>
      </p:grpSp>
    </p:spTree>
    <p:extLst>
      <p:ext uri="{BB962C8B-B14F-4D97-AF65-F5344CB8AC3E}">
        <p14:creationId xmlns:p14="http://schemas.microsoft.com/office/powerpoint/2010/main" val="3407995511"/>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7"/>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35039882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sp>
        <p:nvSpPr>
          <p:cNvPr id="16" name="Tekstvak 15">
            <a:hlinkClick r:id="rId4" action="ppaction://hlinksldjump"/>
          </p:cNvPr>
          <p:cNvSpPr txBox="1"/>
          <p:nvPr/>
        </p:nvSpPr>
        <p:spPr>
          <a:xfrm>
            <a:off x="6606099" y="6391380"/>
            <a:ext cx="2449705" cy="369332"/>
          </a:xfrm>
          <a:prstGeom prst="rect">
            <a:avLst/>
          </a:prstGeom>
          <a:noFill/>
        </p:spPr>
        <p:txBody>
          <a:bodyPr wrap="square" rtlCol="0">
            <a:spAutoFit/>
          </a:bodyPr>
          <a:lstStyle/>
          <a:p>
            <a:pPr algn="ctr"/>
            <a:r>
              <a:rPr lang="nl-BE" dirty="0" smtClean="0"/>
              <a:t>Volgende vraag</a:t>
            </a:r>
            <a:endParaRPr lang="nl-BE" dirty="0"/>
          </a:p>
        </p:txBody>
      </p:sp>
      <p:pic>
        <p:nvPicPr>
          <p:cNvPr id="7"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491880" y="2981489"/>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107104" y="4149080"/>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De </a:t>
            </a:r>
            <a:r>
              <a:rPr lang="nl-BE" b="1" i="1" dirty="0" err="1"/>
              <a:t>buscontroller</a:t>
            </a:r>
            <a:r>
              <a:rPr lang="nl-BE" dirty="0" smtClean="0"/>
              <a:t> regelt het gegevensverkeer op de leidingen, de </a:t>
            </a:r>
            <a:r>
              <a:rPr lang="nl-BE" b="1" i="1" dirty="0" err="1"/>
              <a:t>databus</a:t>
            </a:r>
            <a:r>
              <a:rPr lang="nl-BE" dirty="0" smtClean="0"/>
              <a:t> staat in voor het transport van gegevens, de </a:t>
            </a:r>
            <a:r>
              <a:rPr lang="nl-BE" b="1" i="1" dirty="0" err="1"/>
              <a:t>adresbus</a:t>
            </a:r>
            <a:r>
              <a:rPr lang="nl-BE" dirty="0" smtClean="0"/>
              <a:t> zorgt voor het transport van geheugenadressen en de </a:t>
            </a:r>
            <a:r>
              <a:rPr lang="nl-BE" b="1" i="1" dirty="0" err="1"/>
              <a:t>controlebus</a:t>
            </a:r>
            <a:r>
              <a:rPr lang="nl-BE" dirty="0" smtClean="0"/>
              <a:t> staat in voor het signaal van de bewerking en bepaalt de snelheid van de overdracht.</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388963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Het </a:t>
            </a:r>
            <a:r>
              <a:rPr lang="nl-BE" dirty="0" err="1" smtClean="0"/>
              <a:t>bussysteem</a:t>
            </a:r>
            <a:r>
              <a:rPr lang="nl-BE" dirty="0" smtClean="0"/>
              <a:t> kent geen lijnbus.</a:t>
            </a:r>
          </a:p>
          <a:p>
            <a:pPr algn="ctr"/>
            <a:endParaRPr lang="nl-BE" dirty="0" smtClean="0"/>
          </a:p>
          <a:p>
            <a:pPr algn="ctr"/>
            <a:r>
              <a:rPr lang="nl-BE" dirty="0" smtClean="0"/>
              <a:t>Probeer het nog een keer.</a:t>
            </a:r>
            <a:endParaRPr lang="nl-BE" dirty="0"/>
          </a:p>
        </p:txBody>
      </p:sp>
      <p:pic>
        <p:nvPicPr>
          <p:cNvPr id="7"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932040" y="2383377"/>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7936359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8937"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Het </a:t>
            </a:r>
            <a:r>
              <a:rPr lang="nl-BE" dirty="0" err="1" smtClean="0"/>
              <a:t>bussysteem</a:t>
            </a:r>
            <a:r>
              <a:rPr lang="nl-BE" dirty="0" smtClean="0"/>
              <a:t> kent geen postbus.</a:t>
            </a:r>
          </a:p>
          <a:p>
            <a:pPr algn="ctr"/>
            <a:endParaRPr lang="nl-BE" dirty="0" smtClean="0"/>
          </a:p>
          <a:p>
            <a:pPr algn="ctr"/>
            <a:r>
              <a:rPr lang="nl-BE" dirty="0" smtClean="0"/>
              <a:t>Probeer het nog een keer.</a:t>
            </a:r>
            <a:endParaRPr lang="nl-BE" dirty="0"/>
          </a:p>
        </p:txBody>
      </p:sp>
      <p:pic>
        <p:nvPicPr>
          <p:cNvPr id="7"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932040"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4020816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44681" y="2784537"/>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44681" y="2802303"/>
            <a:ext cx="609600" cy="609600"/>
          </a:xfrm>
          <a:prstGeom prst="rect">
            <a:avLst/>
          </a:prstGeom>
        </p:spPr>
      </p:pic>
      <p:sp>
        <p:nvSpPr>
          <p:cNvPr id="2" name="Titel 1"/>
          <p:cNvSpPr>
            <a:spLocks noGrp="1"/>
          </p:cNvSpPr>
          <p:nvPr>
            <p:ph type="title"/>
          </p:nvPr>
        </p:nvSpPr>
        <p:spPr/>
        <p:txBody>
          <a:bodyPr>
            <a:normAutofit fontScale="90000"/>
          </a:bodyPr>
          <a:lstStyle/>
          <a:p>
            <a:r>
              <a:rPr lang="nl-BE" dirty="0"/>
              <a:t>COMPUTERS EN </a:t>
            </a:r>
            <a:r>
              <a:rPr lang="nl-BE" dirty="0" smtClean="0"/>
              <a:t>NETWERKEN: </a:t>
            </a:r>
            <a:br>
              <a:rPr lang="nl-BE" dirty="0" smtClean="0"/>
            </a:br>
            <a:r>
              <a:rPr lang="nl-BE" dirty="0" smtClean="0"/>
              <a:t>Vraag 9</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Wie ontwierp de eerste werkende mechanische rekenmachine in 1645?</a:t>
            </a:r>
            <a:endParaRPr lang="nl-BE" dirty="0"/>
          </a:p>
        </p:txBody>
      </p:sp>
      <p:grpSp>
        <p:nvGrpSpPr>
          <p:cNvPr id="11" name="Groep 10"/>
          <p:cNvGrpSpPr/>
          <p:nvPr/>
        </p:nvGrpSpPr>
        <p:grpSpPr>
          <a:xfrm>
            <a:off x="2699792" y="2657291"/>
            <a:ext cx="3672408"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Blaise Pascal</a:t>
              </a:r>
              <a:endParaRPr lang="nl-BE" sz="2400" b="1" dirty="0">
                <a:solidFill>
                  <a:schemeClr val="bg1"/>
                </a:solidFill>
              </a:endParaRPr>
            </a:p>
          </p:txBody>
        </p:sp>
      </p:grpSp>
      <p:grpSp>
        <p:nvGrpSpPr>
          <p:cNvPr id="12" name="Groep 11"/>
          <p:cNvGrpSpPr/>
          <p:nvPr/>
        </p:nvGrpSpPr>
        <p:grpSpPr>
          <a:xfrm>
            <a:off x="2699792" y="3861048"/>
            <a:ext cx="3672408"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Herman </a:t>
              </a:r>
              <a:r>
                <a:rPr lang="nl-BE" sz="2400" b="1" dirty="0" err="1" smtClean="0">
                  <a:solidFill>
                    <a:schemeClr val="bg1"/>
                  </a:solidFill>
                </a:rPr>
                <a:t>Hollerith</a:t>
              </a:r>
              <a:endParaRPr lang="nl-BE" sz="2400" b="1" dirty="0">
                <a:solidFill>
                  <a:schemeClr val="bg1"/>
                </a:solidFill>
              </a:endParaRPr>
            </a:p>
          </p:txBody>
        </p:sp>
      </p:grpSp>
      <p:grpSp>
        <p:nvGrpSpPr>
          <p:cNvPr id="13" name="Groep 12"/>
          <p:cNvGrpSpPr/>
          <p:nvPr/>
        </p:nvGrpSpPr>
        <p:grpSpPr>
          <a:xfrm>
            <a:off x="107504" y="5157192"/>
            <a:ext cx="8928992" cy="864096"/>
            <a:chOff x="107504" y="5157192"/>
            <a:chExt cx="8928992" cy="864096"/>
          </a:xfrm>
        </p:grpSpPr>
        <p:sp>
          <p:nvSpPr>
            <p:cNvPr id="7" name="Afgeronde rechthoek 6">
              <a:hlinkClick r:id="rId5" action="ppaction://hlinksldjump"/>
            </p:cNvPr>
            <p:cNvSpPr/>
            <p:nvPr/>
          </p:nvSpPr>
          <p:spPr>
            <a:xfrm>
              <a:off x="2699792" y="5157192"/>
              <a:ext cx="367240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107504" y="5358407"/>
              <a:ext cx="8928992" cy="461665"/>
            </a:xfrm>
            <a:prstGeom prst="rect">
              <a:avLst/>
            </a:prstGeom>
            <a:noFill/>
          </p:spPr>
          <p:txBody>
            <a:bodyPr wrap="square" rtlCol="0">
              <a:spAutoFit/>
            </a:bodyPr>
            <a:lstStyle/>
            <a:p>
              <a:pPr algn="ctr"/>
              <a:r>
                <a:rPr lang="nl-BE" sz="2400" b="1" dirty="0" smtClean="0">
                  <a:solidFill>
                    <a:schemeClr val="bg1"/>
                  </a:solidFill>
                </a:rPr>
                <a:t>C. </a:t>
              </a:r>
              <a:r>
                <a:rPr lang="nl-BE" sz="2400" b="1" dirty="0" err="1" smtClean="0">
                  <a:solidFill>
                    <a:schemeClr val="bg1"/>
                  </a:solidFill>
                </a:rPr>
                <a:t>Charles</a:t>
              </a:r>
              <a:r>
                <a:rPr lang="nl-BE" sz="2400" b="1" dirty="0" smtClean="0">
                  <a:solidFill>
                    <a:schemeClr val="bg1"/>
                  </a:solidFill>
                </a:rPr>
                <a:t> </a:t>
              </a:r>
              <a:r>
                <a:rPr lang="nl-BE" sz="2400" b="1" dirty="0" err="1" smtClean="0">
                  <a:solidFill>
                    <a:schemeClr val="bg1"/>
                  </a:solidFill>
                </a:rPr>
                <a:t>Babbage</a:t>
              </a:r>
              <a:endParaRPr lang="nl-BE" sz="2400" b="1" dirty="0">
                <a:solidFill>
                  <a:schemeClr val="bg1"/>
                </a:solidFill>
              </a:endParaRPr>
            </a:p>
          </p:txBody>
        </p:sp>
      </p:grpSp>
    </p:spTree>
    <p:extLst>
      <p:ext uri="{BB962C8B-B14F-4D97-AF65-F5344CB8AC3E}">
        <p14:creationId xmlns:p14="http://schemas.microsoft.com/office/powerpoint/2010/main" val="1747710752"/>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10011064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sp>
        <p:nvSpPr>
          <p:cNvPr id="16" name="Tekstvak 15">
            <a:hlinkClick r:id="rId4" action="ppaction://hlinksldjump"/>
          </p:cNvPr>
          <p:cNvSpPr txBox="1"/>
          <p:nvPr/>
        </p:nvSpPr>
        <p:spPr>
          <a:xfrm>
            <a:off x="6606099" y="6391380"/>
            <a:ext cx="2449705" cy="369332"/>
          </a:xfrm>
          <a:prstGeom prst="rect">
            <a:avLst/>
          </a:prstGeom>
          <a:noFill/>
        </p:spPr>
        <p:txBody>
          <a:bodyPr wrap="square" rtlCol="0">
            <a:spAutoFit/>
          </a:bodyPr>
          <a:lstStyle/>
          <a:p>
            <a:pPr algn="ctr"/>
            <a:r>
              <a:rPr lang="nl-BE" dirty="0" smtClean="0"/>
              <a:t>Volgende vraag</a:t>
            </a:r>
            <a:endParaRPr lang="nl-BE" dirty="0"/>
          </a:p>
        </p:txBody>
      </p:sp>
      <p:pic>
        <p:nvPicPr>
          <p:cNvPr id="7"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491880" y="278092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7971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b="1" i="1" dirty="0"/>
              <a:t>Blaise Pascal</a:t>
            </a:r>
            <a:r>
              <a:rPr lang="nl-BE" dirty="0" smtClean="0"/>
              <a:t> was een Franse wiskundige, en werkte aan de ‘</a:t>
            </a:r>
            <a:r>
              <a:rPr lang="nl-BE" dirty="0" err="1" smtClean="0"/>
              <a:t>Pascaline</a:t>
            </a:r>
            <a:r>
              <a:rPr lang="nl-BE" dirty="0" smtClean="0"/>
              <a:t>’ van 1642 tot 1645. Het rekentuig kon alleen optellen en aftrekken,</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5718600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14091" y="4281155"/>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a:t>Herman </a:t>
            </a:r>
            <a:r>
              <a:rPr lang="nl-BE" b="1" i="1" dirty="0" err="1"/>
              <a:t>Hollerith</a:t>
            </a:r>
            <a:r>
              <a:rPr lang="nl-BE" b="1" i="1" dirty="0"/>
              <a:t> </a:t>
            </a:r>
            <a:r>
              <a:rPr lang="nl-BE" dirty="0" smtClean="0"/>
              <a:t>leefde van 1860 tot 1929, en hij ontwierp de eerste ponskaart machine, een ideale uitvinding ter bevordering van de volkstelling in 1890.</a:t>
            </a:r>
          </a:p>
          <a:p>
            <a:pPr algn="ctr"/>
            <a:endParaRPr lang="nl-BE" dirty="0" smtClean="0"/>
          </a:p>
          <a:p>
            <a:pPr algn="ctr"/>
            <a:r>
              <a:rPr lang="nl-BE" dirty="0" smtClean="0"/>
              <a:t>Probeer het nog een keer.</a:t>
            </a:r>
            <a:endParaRPr lang="nl-BE" dirty="0"/>
          </a:p>
        </p:txBody>
      </p:sp>
      <p:pic>
        <p:nvPicPr>
          <p:cNvPr id="7"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860032" y="2272063"/>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0929361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86398" y="4269793"/>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err="1"/>
              <a:t>Charles</a:t>
            </a:r>
            <a:r>
              <a:rPr lang="nl-BE" b="1" i="1" dirty="0"/>
              <a:t> </a:t>
            </a:r>
            <a:r>
              <a:rPr lang="nl-BE" b="1" i="1" dirty="0" err="1"/>
              <a:t>Babagge</a:t>
            </a:r>
            <a:r>
              <a:rPr lang="nl-BE" b="1" i="1" dirty="0"/>
              <a:t> </a:t>
            </a:r>
            <a:r>
              <a:rPr lang="nl-BE" dirty="0" smtClean="0"/>
              <a:t>was de geestelijke voorvader van de computer en ontwierp automatische mechanische rekenmachines in de 19</a:t>
            </a:r>
            <a:r>
              <a:rPr lang="nl-BE" baseline="30000" dirty="0" smtClean="0"/>
              <a:t>de</a:t>
            </a:r>
            <a:r>
              <a:rPr lang="nl-BE" dirty="0" smtClean="0"/>
              <a:t> eeuw. Jammer genoeg werden zijn ontwerpen nooit volledig gebouwd tijdens zijn leven.</a:t>
            </a:r>
          </a:p>
          <a:p>
            <a:pPr algn="ctr"/>
            <a:endParaRPr lang="nl-BE" dirty="0" smtClean="0"/>
          </a:p>
          <a:p>
            <a:pPr algn="ctr"/>
            <a:r>
              <a:rPr lang="nl-BE" dirty="0" smtClean="0"/>
              <a:t>Probeer het nog een keer.</a:t>
            </a:r>
            <a:endParaRPr lang="nl-BE" dirty="0"/>
          </a:p>
        </p:txBody>
      </p:sp>
      <p:pic>
        <p:nvPicPr>
          <p:cNvPr id="7"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5004048" y="2204864"/>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4640573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60467" y="3394138"/>
            <a:ext cx="397187" cy="397187"/>
          </a:xfrm>
          <a:prstGeom prst="rect">
            <a:avLst/>
          </a:prstGeom>
        </p:spPr>
      </p:pic>
      <p:pic>
        <p:nvPicPr>
          <p:cNvPr id="13"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96924" y="3234432"/>
            <a:ext cx="609600" cy="609600"/>
          </a:xfrm>
          <a:prstGeom prst="rect">
            <a:avLst/>
          </a:prstGeom>
        </p:spPr>
      </p:pic>
      <p:sp>
        <p:nvSpPr>
          <p:cNvPr id="2" name="Titel 1"/>
          <p:cNvSpPr>
            <a:spLocks noGrp="1"/>
          </p:cNvSpPr>
          <p:nvPr>
            <p:ph type="title"/>
          </p:nvPr>
        </p:nvSpPr>
        <p:spPr/>
        <p:txBody>
          <a:bodyPr>
            <a:normAutofit fontScale="90000"/>
          </a:bodyPr>
          <a:lstStyle/>
          <a:p>
            <a:r>
              <a:rPr lang="nl-BE" dirty="0"/>
              <a:t>COMPUTERS EN </a:t>
            </a:r>
            <a:r>
              <a:rPr lang="nl-BE" dirty="0" smtClean="0"/>
              <a:t>NETWERKEN: </a:t>
            </a:r>
            <a:br>
              <a:rPr lang="nl-BE" dirty="0" smtClean="0"/>
            </a:br>
            <a:r>
              <a:rPr lang="nl-BE" dirty="0" smtClean="0"/>
              <a:t>Vraag 10</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Wat is een </a:t>
            </a:r>
            <a:r>
              <a:rPr lang="nl-BE" i="1" dirty="0" smtClean="0"/>
              <a:t>switch</a:t>
            </a:r>
            <a:r>
              <a:rPr lang="nl-BE" dirty="0" smtClean="0"/>
              <a:t>?</a:t>
            </a:r>
            <a:endParaRPr lang="nl-BE" dirty="0"/>
          </a:p>
        </p:txBody>
      </p:sp>
      <p:grpSp>
        <p:nvGrpSpPr>
          <p:cNvPr id="11" name="Groep 10"/>
          <p:cNvGrpSpPr/>
          <p:nvPr/>
        </p:nvGrpSpPr>
        <p:grpSpPr>
          <a:xfrm>
            <a:off x="239049" y="2625169"/>
            <a:ext cx="8702411" cy="1235878"/>
            <a:chOff x="-525898" y="2657290"/>
            <a:chExt cx="8314426" cy="1235878"/>
          </a:xfrm>
        </p:grpSpPr>
        <p:sp>
          <p:nvSpPr>
            <p:cNvPr id="5" name="Afgeronde rechthoek 4">
              <a:hlinkClick r:id="rId6" action="ppaction://hlinksldjump"/>
            </p:cNvPr>
            <p:cNvSpPr/>
            <p:nvPr/>
          </p:nvSpPr>
          <p:spPr>
            <a:xfrm>
              <a:off x="-513983" y="2657290"/>
              <a:ext cx="8255714" cy="1235877"/>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7" action="ppaction://hlinksldjump"/>
            </p:cNvPr>
            <p:cNvSpPr txBox="1"/>
            <p:nvPr/>
          </p:nvSpPr>
          <p:spPr>
            <a:xfrm>
              <a:off x="-525898" y="2692839"/>
              <a:ext cx="8314426" cy="1200329"/>
            </a:xfrm>
            <a:prstGeom prst="rect">
              <a:avLst/>
            </a:prstGeom>
            <a:noFill/>
          </p:spPr>
          <p:txBody>
            <a:bodyPr wrap="square" rtlCol="0">
              <a:spAutoFit/>
            </a:bodyPr>
            <a:lstStyle/>
            <a:p>
              <a:pPr algn="ctr"/>
              <a:r>
                <a:rPr lang="nl-BE" sz="2400" b="1" dirty="0">
                  <a:solidFill>
                    <a:schemeClr val="bg1"/>
                  </a:solidFill>
                </a:rPr>
                <a:t>A. </a:t>
              </a:r>
              <a:r>
                <a:rPr lang="nl-BE" sz="2400" b="1" dirty="0" smtClean="0">
                  <a:solidFill>
                    <a:schemeClr val="bg1"/>
                  </a:solidFill>
                </a:rPr>
                <a:t>Een </a:t>
              </a:r>
              <a:r>
                <a:rPr lang="nl-BE" sz="2400" b="1" dirty="0">
                  <a:solidFill>
                    <a:schemeClr val="bg1"/>
                  </a:solidFill>
                </a:rPr>
                <a:t>apparaat waarmee informatiesignalen geschikt gemaakt worden om over een kanaal te worden getransporteerd</a:t>
              </a:r>
              <a:r>
                <a:rPr lang="nl-BE" sz="2400" b="1" dirty="0" smtClean="0">
                  <a:solidFill>
                    <a:schemeClr val="bg1"/>
                  </a:solidFill>
                </a:rPr>
                <a:t>.</a:t>
              </a:r>
              <a:endParaRPr lang="nl-BE" sz="2400" b="1" dirty="0">
                <a:solidFill>
                  <a:schemeClr val="bg1"/>
                </a:solidFill>
              </a:endParaRPr>
            </a:p>
          </p:txBody>
        </p:sp>
      </p:grpSp>
      <p:grpSp>
        <p:nvGrpSpPr>
          <p:cNvPr id="17" name="Groep 16"/>
          <p:cNvGrpSpPr/>
          <p:nvPr/>
        </p:nvGrpSpPr>
        <p:grpSpPr>
          <a:xfrm>
            <a:off x="251520" y="4009341"/>
            <a:ext cx="8702411" cy="1235878"/>
            <a:chOff x="-525898" y="2657290"/>
            <a:chExt cx="8314426" cy="1235878"/>
          </a:xfrm>
        </p:grpSpPr>
        <p:sp>
          <p:nvSpPr>
            <p:cNvPr id="22" name="Afgeronde rechthoek 21">
              <a:hlinkClick r:id="rId6" action="ppaction://hlinksldjump"/>
            </p:cNvPr>
            <p:cNvSpPr/>
            <p:nvPr/>
          </p:nvSpPr>
          <p:spPr>
            <a:xfrm>
              <a:off x="-513983" y="2657290"/>
              <a:ext cx="8255714" cy="1235877"/>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23" name="Tekstvak 22">
              <a:hlinkClick r:id="rId8" action="ppaction://hlinksldjump"/>
            </p:cNvPr>
            <p:cNvSpPr txBox="1"/>
            <p:nvPr/>
          </p:nvSpPr>
          <p:spPr>
            <a:xfrm>
              <a:off x="-525898" y="2692839"/>
              <a:ext cx="8314426" cy="1200329"/>
            </a:xfrm>
            <a:prstGeom prst="rect">
              <a:avLst/>
            </a:prstGeom>
            <a:noFill/>
          </p:spPr>
          <p:txBody>
            <a:bodyPr wrap="square" rtlCol="0">
              <a:spAutoFit/>
            </a:bodyPr>
            <a:lstStyle/>
            <a:p>
              <a:pPr algn="ctr"/>
              <a:r>
                <a:rPr lang="nl-BE" sz="2400" b="1" dirty="0" smtClean="0">
                  <a:solidFill>
                    <a:schemeClr val="bg1"/>
                  </a:solidFill>
                </a:rPr>
                <a:t>B. Een </a:t>
              </a:r>
              <a:r>
                <a:rPr lang="nl-BE" sz="2400" b="1" dirty="0">
                  <a:solidFill>
                    <a:schemeClr val="bg1"/>
                  </a:solidFill>
                </a:rPr>
                <a:t>apparaat </a:t>
              </a:r>
              <a:r>
                <a:rPr lang="nl-BE" sz="2400" b="1" dirty="0" smtClean="0">
                  <a:solidFill>
                    <a:schemeClr val="bg1"/>
                  </a:solidFill>
                </a:rPr>
                <a:t>dat </a:t>
              </a:r>
              <a:r>
                <a:rPr lang="nl-BE" sz="2400" b="1" dirty="0">
                  <a:solidFill>
                    <a:schemeClr val="bg1"/>
                  </a:solidFill>
                </a:rPr>
                <a:t>een datapakket alleen naar de specifieke </a:t>
              </a:r>
              <a:r>
                <a:rPr lang="nl-BE" sz="2400" b="1" dirty="0" err="1">
                  <a:solidFill>
                    <a:schemeClr val="bg1"/>
                  </a:solidFill>
                </a:rPr>
                <a:t>hardwarepoort</a:t>
              </a:r>
              <a:r>
                <a:rPr lang="nl-BE" sz="2400" b="1" dirty="0">
                  <a:solidFill>
                    <a:schemeClr val="bg1"/>
                  </a:solidFill>
                </a:rPr>
                <a:t> van de </a:t>
              </a:r>
              <a:r>
                <a:rPr lang="nl-BE" sz="2400" b="1" dirty="0" smtClean="0">
                  <a:solidFill>
                    <a:schemeClr val="bg1"/>
                  </a:solidFill>
                </a:rPr>
                <a:t>computer stuurt waaraan </a:t>
              </a:r>
              <a:r>
                <a:rPr lang="nl-BE" sz="2400" b="1" dirty="0">
                  <a:solidFill>
                    <a:schemeClr val="bg1"/>
                  </a:solidFill>
                </a:rPr>
                <a:t>het pakketje geadresseerd is</a:t>
              </a:r>
              <a:r>
                <a:rPr lang="nl-BE" sz="2400" b="1" dirty="0" smtClean="0">
                  <a:solidFill>
                    <a:schemeClr val="bg1"/>
                  </a:solidFill>
                </a:rPr>
                <a:t>.</a:t>
              </a:r>
              <a:endParaRPr lang="nl-BE" sz="2400" b="1" dirty="0">
                <a:solidFill>
                  <a:schemeClr val="bg1"/>
                </a:solidFill>
              </a:endParaRPr>
            </a:p>
          </p:txBody>
        </p:sp>
      </p:grpSp>
      <p:grpSp>
        <p:nvGrpSpPr>
          <p:cNvPr id="24" name="Groep 23"/>
          <p:cNvGrpSpPr/>
          <p:nvPr/>
        </p:nvGrpSpPr>
        <p:grpSpPr>
          <a:xfrm>
            <a:off x="260072" y="5393023"/>
            <a:ext cx="8702411" cy="866546"/>
            <a:chOff x="-525898" y="2657291"/>
            <a:chExt cx="8314426" cy="866546"/>
          </a:xfrm>
        </p:grpSpPr>
        <p:sp>
          <p:nvSpPr>
            <p:cNvPr id="25" name="Afgeronde rechthoek 24">
              <a:hlinkClick r:id="rId6" action="ppaction://hlinksldjump"/>
            </p:cNvPr>
            <p:cNvSpPr/>
            <p:nvPr/>
          </p:nvSpPr>
          <p:spPr>
            <a:xfrm>
              <a:off x="-513983" y="2657291"/>
              <a:ext cx="8255714" cy="86654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26" name="Tekstvak 25">
              <a:hlinkClick r:id="rId9" action="ppaction://hlinksldjump"/>
            </p:cNvPr>
            <p:cNvSpPr txBox="1"/>
            <p:nvPr/>
          </p:nvSpPr>
          <p:spPr>
            <a:xfrm>
              <a:off x="-525898" y="2692839"/>
              <a:ext cx="8314426" cy="830997"/>
            </a:xfrm>
            <a:prstGeom prst="rect">
              <a:avLst/>
            </a:prstGeom>
            <a:noFill/>
          </p:spPr>
          <p:txBody>
            <a:bodyPr wrap="square" rtlCol="0">
              <a:spAutoFit/>
            </a:bodyPr>
            <a:lstStyle/>
            <a:p>
              <a:pPr algn="ctr"/>
              <a:r>
                <a:rPr lang="nl-BE" sz="2400" b="1" dirty="0">
                  <a:solidFill>
                    <a:schemeClr val="bg1"/>
                  </a:solidFill>
                </a:rPr>
                <a:t>C</a:t>
              </a:r>
              <a:r>
                <a:rPr lang="nl-BE" sz="2400" b="1" dirty="0" smtClean="0">
                  <a:solidFill>
                    <a:schemeClr val="bg1"/>
                  </a:solidFill>
                </a:rPr>
                <a:t>. Een </a:t>
              </a:r>
              <a:r>
                <a:rPr lang="nl-BE" sz="2400" b="1" dirty="0">
                  <a:solidFill>
                    <a:schemeClr val="bg1"/>
                  </a:solidFill>
                </a:rPr>
                <a:t>apparaat dat </a:t>
              </a:r>
              <a:r>
                <a:rPr lang="nl-BE" sz="2400" b="1" dirty="0" smtClean="0">
                  <a:solidFill>
                    <a:schemeClr val="bg1"/>
                  </a:solidFill>
                </a:rPr>
                <a:t>pakketten </a:t>
              </a:r>
              <a:r>
                <a:rPr lang="nl-BE" sz="2400" b="1" dirty="0">
                  <a:solidFill>
                    <a:schemeClr val="bg1"/>
                  </a:solidFill>
                </a:rPr>
                <a:t>data van het ene naar het andere netwerk verzendt</a:t>
              </a:r>
              <a:r>
                <a:rPr lang="nl-BE" sz="2400" b="1" dirty="0" smtClean="0">
                  <a:solidFill>
                    <a:schemeClr val="bg1"/>
                  </a:solidFill>
                </a:rPr>
                <a:t>.</a:t>
              </a:r>
              <a:endParaRPr lang="nl-BE" sz="2400" b="1" dirty="0">
                <a:solidFill>
                  <a:schemeClr val="bg1"/>
                </a:solidFill>
              </a:endParaRPr>
            </a:p>
          </p:txBody>
        </p:sp>
      </p:grpSp>
    </p:spTree>
    <p:extLst>
      <p:ext uri="{BB962C8B-B14F-4D97-AF65-F5344CB8AC3E}">
        <p14:creationId xmlns:p14="http://schemas.microsoft.com/office/powerpoint/2010/main" val="2149665226"/>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15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3"/>
                </p:tgtEl>
              </p:cMediaNode>
            </p:audio>
            <p:audio>
              <p:cMediaNode>
                <p:cTn id="8" fill="hold" display="0">
                  <p:stCondLst>
                    <p:cond delay="indefinite"/>
                  </p:stCondLst>
                  <p:endCondLst>
                    <p:cond evt="onStopAudio" delay="0">
                      <p:tgtEl>
                        <p:sldTgt/>
                      </p:tgtEl>
                    </p:cond>
                  </p:endCondLst>
                </p:cTn>
                <p:tgtEl>
                  <p:spTgt spid="1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3" name="Afbeelding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36746171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6366259"/>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5"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6" action="ppaction://hlinksldjump"/>
          </p:cNvPr>
          <p:cNvSpPr txBox="1"/>
          <p:nvPr/>
        </p:nvSpPr>
        <p:spPr>
          <a:xfrm>
            <a:off x="6560045" y="6366259"/>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2" name="Afbeelding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38218911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Goed zo!</a:t>
            </a:r>
            <a:endParaRPr lang="nl-BE" dirty="0"/>
          </a:p>
        </p:txBody>
      </p:sp>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563888" y="2968042"/>
            <a:ext cx="609600" cy="609600"/>
          </a:xfrm>
          <a:prstGeom prst="rect">
            <a:avLst/>
          </a:prstGeom>
        </p:spPr>
      </p:pic>
      <p:pic>
        <p:nvPicPr>
          <p:cNvPr id="8" name="Afbeelding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90064" y="4149080"/>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Een </a:t>
            </a:r>
            <a:r>
              <a:rPr lang="nl-BE" b="1" i="1" dirty="0"/>
              <a:t>switch</a:t>
            </a:r>
            <a:r>
              <a:rPr lang="nl-BE" dirty="0" smtClean="0"/>
              <a:t> is een </a:t>
            </a:r>
            <a:r>
              <a:rPr lang="nl-BE" dirty="0"/>
              <a:t>apparaat dat een datapakket alleen naar </a:t>
            </a:r>
            <a:endParaRPr lang="nl-BE" dirty="0" smtClean="0"/>
          </a:p>
          <a:p>
            <a:pPr algn="ctr"/>
            <a:r>
              <a:rPr lang="nl-BE" dirty="0" smtClean="0"/>
              <a:t>de </a:t>
            </a:r>
            <a:r>
              <a:rPr lang="nl-BE" dirty="0"/>
              <a:t>specifieke </a:t>
            </a:r>
            <a:r>
              <a:rPr lang="nl-BE" dirty="0" err="1"/>
              <a:t>hardwarepoort</a:t>
            </a:r>
            <a:r>
              <a:rPr lang="nl-BE" dirty="0"/>
              <a:t> van de computer stuurt waaraan </a:t>
            </a:r>
            <a:endParaRPr lang="nl-BE" dirty="0" smtClean="0"/>
          </a:p>
          <a:p>
            <a:pPr algn="ctr"/>
            <a:r>
              <a:rPr lang="nl-BE" dirty="0" smtClean="0"/>
              <a:t>het </a:t>
            </a:r>
            <a:r>
              <a:rPr lang="nl-BE" dirty="0"/>
              <a:t>pakketje geadresseerd is</a:t>
            </a:r>
            <a:r>
              <a:rPr lang="nl-BE" dirty="0" smtClean="0"/>
              <a:t>. </a:t>
            </a:r>
            <a:endParaRPr lang="nl-BE" dirty="0"/>
          </a:p>
        </p:txBody>
      </p:sp>
      <p:grpSp>
        <p:nvGrpSpPr>
          <p:cNvPr id="9" name="Groep 8"/>
          <p:cNvGrpSpPr/>
          <p:nvPr/>
        </p:nvGrpSpPr>
        <p:grpSpPr>
          <a:xfrm>
            <a:off x="90064" y="6370905"/>
            <a:ext cx="8928992" cy="369332"/>
            <a:chOff x="90064" y="6370905"/>
            <a:chExt cx="8928992" cy="369332"/>
          </a:xfrm>
        </p:grpSpPr>
        <p:sp>
          <p:nvSpPr>
            <p:cNvPr id="10" name="Afgeronde rechthoek 9"/>
            <p:cNvSpPr/>
            <p:nvPr/>
          </p:nvSpPr>
          <p:spPr>
            <a:xfrm>
              <a:off x="827584" y="6370905"/>
              <a:ext cx="7488832"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90064" y="6370905"/>
              <a:ext cx="8928992" cy="369332"/>
            </a:xfrm>
            <a:prstGeom prst="rect">
              <a:avLst/>
            </a:prstGeom>
            <a:noFill/>
          </p:spPr>
          <p:txBody>
            <a:bodyPr wrap="square" rtlCol="0">
              <a:spAutoFit/>
            </a:bodyPr>
            <a:lstStyle/>
            <a:p>
              <a:pPr algn="ctr"/>
              <a:r>
                <a:rPr lang="nl-BE" b="1" i="1" dirty="0" smtClean="0"/>
                <a:t>Terug naar het hoofdmenu om een ander onderwerp te kiezen</a:t>
              </a:r>
              <a:endParaRPr lang="nl-BE" b="1" i="1" dirty="0"/>
            </a:p>
          </p:txBody>
        </p:sp>
      </p:grpSp>
    </p:spTree>
    <p:extLst>
      <p:ext uri="{BB962C8B-B14F-4D97-AF65-F5344CB8AC3E}">
        <p14:creationId xmlns:p14="http://schemas.microsoft.com/office/powerpoint/2010/main" val="23182253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68874"/>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a:t>Een apparaat waarmee informatiesignalen geschikt gemaakt worden om over een kanaal te worden </a:t>
            </a:r>
            <a:r>
              <a:rPr lang="nl-BE" dirty="0" smtClean="0"/>
              <a:t>getransporteerd, is een </a:t>
            </a:r>
            <a:r>
              <a:rPr lang="nl-BE" b="1" i="1" dirty="0"/>
              <a:t>modem</a:t>
            </a:r>
            <a:r>
              <a:rPr lang="nl-BE" dirty="0" smtClean="0"/>
              <a:t>.</a:t>
            </a:r>
            <a:endParaRPr lang="nl-BE" dirty="0"/>
          </a:p>
          <a:p>
            <a:pPr algn="ctr"/>
            <a:endParaRPr lang="nl-BE" dirty="0" smtClean="0"/>
          </a:p>
          <a:p>
            <a:pPr algn="ctr"/>
            <a:r>
              <a:rPr lang="nl-BE" dirty="0" smtClean="0"/>
              <a:t>Probeer het nog een keer.</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5004048" y="2204864"/>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8346963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9127" y="4273609"/>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a:t>Een apparaat dat pakketten data van het ene naar het andere netwerk </a:t>
            </a:r>
            <a:r>
              <a:rPr lang="nl-BE" dirty="0" smtClean="0"/>
              <a:t>verzendt, is een </a:t>
            </a:r>
            <a:r>
              <a:rPr lang="nl-BE" b="1" i="1" dirty="0"/>
              <a:t>router</a:t>
            </a:r>
            <a:r>
              <a:rPr lang="nl-BE" dirty="0" smtClean="0"/>
              <a:t>.</a:t>
            </a:r>
            <a:endParaRPr lang="nl-BE" dirty="0"/>
          </a:p>
          <a:p>
            <a:pPr algn="ctr"/>
            <a:endParaRPr lang="nl-BE" dirty="0" smtClean="0"/>
          </a:p>
          <a:p>
            <a:pPr algn="ctr"/>
            <a:r>
              <a:rPr lang="nl-BE" dirty="0" smtClean="0"/>
              <a:t>Probeer </a:t>
            </a:r>
            <a:r>
              <a:rPr lang="nl-BE" dirty="0"/>
              <a:t>het nog een keer.</a:t>
            </a:r>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932040" y="2369930"/>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889686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935044" y="2804105"/>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957086" y="2828428"/>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TEKSTVERWERKING: </a:t>
            </a:r>
            <a:br>
              <a:rPr lang="nl-BE" dirty="0" smtClean="0"/>
            </a:br>
            <a:r>
              <a:rPr lang="nl-BE" dirty="0" smtClean="0"/>
              <a:t>Vraag 1</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Wat is de </a:t>
            </a:r>
            <a:r>
              <a:rPr lang="nl-BE" dirty="0" err="1" smtClean="0"/>
              <a:t>sneltoets</a:t>
            </a:r>
            <a:r>
              <a:rPr lang="nl-BE" dirty="0" smtClean="0"/>
              <a:t>-combinatie om je woorden in het vet te zetten?</a:t>
            </a:r>
            <a:endParaRPr lang="nl-BE" i="1" dirty="0"/>
          </a:p>
        </p:txBody>
      </p:sp>
      <p:grpSp>
        <p:nvGrpSpPr>
          <p:cNvPr id="11" name="Groep 10"/>
          <p:cNvGrpSpPr/>
          <p:nvPr/>
        </p:nvGrpSpPr>
        <p:grpSpPr>
          <a:xfrm>
            <a:off x="2895216" y="2657291"/>
            <a:ext cx="3332968"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a:t>
              </a:r>
              <a:r>
                <a:rPr lang="nl-BE" sz="2400" b="1" dirty="0" err="1" smtClean="0">
                  <a:solidFill>
                    <a:schemeClr val="bg1"/>
                  </a:solidFill>
                </a:rPr>
                <a:t>Ctrl</a:t>
              </a:r>
              <a:r>
                <a:rPr lang="nl-BE" sz="2400" b="1" dirty="0" smtClean="0">
                  <a:solidFill>
                    <a:schemeClr val="bg1"/>
                  </a:solidFill>
                </a:rPr>
                <a:t> + b  </a:t>
              </a:r>
              <a:endParaRPr lang="nl-BE" sz="2400" b="1" dirty="0">
                <a:solidFill>
                  <a:schemeClr val="bg1"/>
                </a:solidFill>
              </a:endParaRPr>
            </a:p>
          </p:txBody>
        </p:sp>
      </p:grpSp>
      <p:grpSp>
        <p:nvGrpSpPr>
          <p:cNvPr id="12" name="Groep 11"/>
          <p:cNvGrpSpPr/>
          <p:nvPr/>
        </p:nvGrpSpPr>
        <p:grpSpPr>
          <a:xfrm>
            <a:off x="2891098" y="3861048"/>
            <a:ext cx="3337086"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a:t>
              </a:r>
              <a:r>
                <a:rPr lang="nl-BE" sz="2400" b="1" dirty="0" err="1" smtClean="0">
                  <a:solidFill>
                    <a:schemeClr val="bg1"/>
                  </a:solidFill>
                </a:rPr>
                <a:t>Ctrl</a:t>
              </a:r>
              <a:r>
                <a:rPr lang="nl-BE" sz="2400" b="1" dirty="0" smtClean="0">
                  <a:solidFill>
                    <a:schemeClr val="bg1"/>
                  </a:solidFill>
                </a:rPr>
                <a:t> + v </a:t>
              </a:r>
              <a:endParaRPr lang="nl-BE" sz="2400" b="1" dirty="0">
                <a:solidFill>
                  <a:schemeClr val="bg1"/>
                </a:solidFill>
              </a:endParaRPr>
            </a:p>
          </p:txBody>
        </p:sp>
      </p:grpSp>
      <p:grpSp>
        <p:nvGrpSpPr>
          <p:cNvPr id="13" name="Groep 12"/>
          <p:cNvGrpSpPr/>
          <p:nvPr/>
        </p:nvGrpSpPr>
        <p:grpSpPr>
          <a:xfrm>
            <a:off x="2882860" y="5157192"/>
            <a:ext cx="3345324" cy="864096"/>
            <a:chOff x="2882860" y="5157192"/>
            <a:chExt cx="3345324"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45324" cy="461665"/>
            </a:xfrm>
            <a:prstGeom prst="rect">
              <a:avLst/>
            </a:prstGeom>
            <a:noFill/>
          </p:spPr>
          <p:txBody>
            <a:bodyPr wrap="square" rtlCol="0">
              <a:spAutoFit/>
            </a:bodyPr>
            <a:lstStyle/>
            <a:p>
              <a:pPr algn="ctr"/>
              <a:r>
                <a:rPr lang="nl-BE" sz="2400" b="1" dirty="0" smtClean="0">
                  <a:solidFill>
                    <a:schemeClr val="bg1"/>
                  </a:solidFill>
                </a:rPr>
                <a:t>C. </a:t>
              </a:r>
              <a:r>
                <a:rPr lang="nl-BE" sz="2400" b="1" dirty="0" err="1" smtClean="0">
                  <a:solidFill>
                    <a:schemeClr val="bg1"/>
                  </a:solidFill>
                </a:rPr>
                <a:t>Ctrl</a:t>
              </a:r>
              <a:r>
                <a:rPr lang="nl-BE" sz="2400" b="1" dirty="0" smtClean="0">
                  <a:solidFill>
                    <a:schemeClr val="bg1"/>
                  </a:solidFill>
                </a:rPr>
                <a:t> + d </a:t>
              </a:r>
              <a:endParaRPr lang="nl-BE" sz="2400" b="1" dirty="0">
                <a:solidFill>
                  <a:schemeClr val="bg1"/>
                </a:solidFill>
              </a:endParaRPr>
            </a:p>
          </p:txBody>
        </p:sp>
      </p:grpSp>
    </p:spTree>
    <p:extLst>
      <p:ext uri="{BB962C8B-B14F-4D97-AF65-F5344CB8AC3E}">
        <p14:creationId xmlns:p14="http://schemas.microsoft.com/office/powerpoint/2010/main" val="2542364573"/>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1997613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b="1" i="1" dirty="0" err="1"/>
              <a:t>Ctrl</a:t>
            </a:r>
            <a:r>
              <a:rPr lang="nl-BE" b="1" i="1" dirty="0"/>
              <a:t> + b </a:t>
            </a:r>
            <a:r>
              <a:rPr lang="nl-BE" dirty="0" smtClean="0"/>
              <a:t>zorgt ervoor dat je woorden meteen in het vet komen te zijn. </a:t>
            </a:r>
          </a:p>
          <a:p>
            <a:pPr algn="ctr"/>
            <a:r>
              <a:rPr lang="nl-BE" dirty="0" smtClean="0"/>
              <a:t>De ‘b’ komt van ‘</a:t>
            </a:r>
            <a:r>
              <a:rPr lang="nl-BE" dirty="0" err="1" smtClean="0"/>
              <a:t>bold</a:t>
            </a:r>
            <a:r>
              <a:rPr lang="nl-BE" dirty="0" smtClean="0"/>
              <a:t>’ (vet in het Engels).</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5964331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err="1"/>
              <a:t>Ctrl</a:t>
            </a:r>
            <a:r>
              <a:rPr lang="nl-BE" b="1" i="1" dirty="0"/>
              <a:t> + v </a:t>
            </a:r>
            <a:r>
              <a:rPr lang="nl-BE" dirty="0" smtClean="0"/>
              <a:t>is niet correct. Dacht je misschien aan de ‘v’ van ‘vet’?</a:t>
            </a:r>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42353078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err="1"/>
              <a:t>Ctrl</a:t>
            </a:r>
            <a:r>
              <a:rPr lang="nl-BE" b="1" i="1" dirty="0"/>
              <a:t> + d </a:t>
            </a:r>
            <a:r>
              <a:rPr lang="nl-BE" dirty="0"/>
              <a:t>is niet correct. Dacht je misschien aan de </a:t>
            </a:r>
            <a:r>
              <a:rPr lang="nl-BE" dirty="0" smtClean="0"/>
              <a:t>‘d’ </a:t>
            </a:r>
            <a:r>
              <a:rPr lang="nl-BE" dirty="0"/>
              <a:t>van </a:t>
            </a:r>
            <a:r>
              <a:rPr lang="nl-BE" dirty="0" smtClean="0"/>
              <a:t>‘dik’?</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5293308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437303" y="4060002"/>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408581" y="4032186"/>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TEKSTVERWERKING: </a:t>
            </a:r>
            <a:br>
              <a:rPr lang="nl-BE" dirty="0" smtClean="0"/>
            </a:br>
            <a:r>
              <a:rPr lang="nl-BE" dirty="0" smtClean="0"/>
              <a:t>Vraag 2</a:t>
            </a:r>
            <a:endParaRPr lang="nl-BE" dirty="0"/>
          </a:p>
        </p:txBody>
      </p:sp>
      <p:sp>
        <p:nvSpPr>
          <p:cNvPr id="4" name="Tekstvak 3"/>
          <p:cNvSpPr txBox="1"/>
          <p:nvPr/>
        </p:nvSpPr>
        <p:spPr>
          <a:xfrm>
            <a:off x="251520" y="1700808"/>
            <a:ext cx="8640960" cy="923330"/>
          </a:xfrm>
          <a:prstGeom prst="rect">
            <a:avLst/>
          </a:prstGeom>
          <a:noFill/>
        </p:spPr>
        <p:txBody>
          <a:bodyPr wrap="square" rtlCol="0">
            <a:spAutoFit/>
          </a:bodyPr>
          <a:lstStyle/>
          <a:p>
            <a:pPr algn="just"/>
            <a:r>
              <a:rPr lang="nl-BE" dirty="0" smtClean="0"/>
              <a:t>De woorden hieronder hebben allemaal iets met elkaar te maken (per antwoord). Toch is er één antwoord waarbij er een vreemde eend in de bijt is. Kan je hem vinden?</a:t>
            </a:r>
            <a:endParaRPr lang="nl-BE" i="1" dirty="0"/>
          </a:p>
        </p:txBody>
      </p:sp>
      <p:grpSp>
        <p:nvGrpSpPr>
          <p:cNvPr id="11" name="Groep 10"/>
          <p:cNvGrpSpPr/>
          <p:nvPr/>
        </p:nvGrpSpPr>
        <p:grpSpPr>
          <a:xfrm>
            <a:off x="251520" y="2657291"/>
            <a:ext cx="8640960"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Beeldscherm, moederbord, printer, harde schijf</a:t>
              </a:r>
              <a:endParaRPr lang="nl-BE" sz="2400" b="1" dirty="0">
                <a:solidFill>
                  <a:schemeClr val="bg1"/>
                </a:solidFill>
              </a:endParaRPr>
            </a:p>
          </p:txBody>
        </p:sp>
      </p:grpSp>
      <p:grpSp>
        <p:nvGrpSpPr>
          <p:cNvPr id="12" name="Groep 11"/>
          <p:cNvGrpSpPr/>
          <p:nvPr/>
        </p:nvGrpSpPr>
        <p:grpSpPr>
          <a:xfrm>
            <a:off x="304037" y="3861048"/>
            <a:ext cx="8588443"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Word, Excel, Windows, Acces</a:t>
              </a:r>
              <a:endParaRPr lang="nl-BE" sz="2400" b="1" dirty="0">
                <a:solidFill>
                  <a:schemeClr val="bg1"/>
                </a:solidFill>
              </a:endParaRPr>
            </a:p>
          </p:txBody>
        </p:sp>
      </p:grpSp>
      <p:grpSp>
        <p:nvGrpSpPr>
          <p:cNvPr id="13" name="Groep 12"/>
          <p:cNvGrpSpPr/>
          <p:nvPr/>
        </p:nvGrpSpPr>
        <p:grpSpPr>
          <a:xfrm>
            <a:off x="366585" y="5157192"/>
            <a:ext cx="8525895" cy="864096"/>
            <a:chOff x="2882860" y="5157192"/>
            <a:chExt cx="3345324" cy="864096"/>
          </a:xfrm>
        </p:grpSpPr>
        <p:sp>
          <p:nvSpPr>
            <p:cNvPr id="7" name="Afgeronde rechthoek 6">
              <a:hlinkClick r:id="rId5"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882860" y="5358407"/>
              <a:ext cx="3345324" cy="461665"/>
            </a:xfrm>
            <a:prstGeom prst="rect">
              <a:avLst/>
            </a:prstGeom>
            <a:noFill/>
          </p:spPr>
          <p:txBody>
            <a:bodyPr wrap="square" rtlCol="0">
              <a:spAutoFit/>
            </a:bodyPr>
            <a:lstStyle/>
            <a:p>
              <a:pPr algn="ctr"/>
              <a:r>
                <a:rPr lang="nl-BE" sz="2400" b="1" dirty="0" smtClean="0">
                  <a:solidFill>
                    <a:schemeClr val="bg1"/>
                  </a:solidFill>
                </a:rPr>
                <a:t>C. Firefox, Explorer, Safari, Opera</a:t>
              </a:r>
              <a:endParaRPr lang="nl-BE" sz="2400" b="1" dirty="0">
                <a:solidFill>
                  <a:schemeClr val="bg1"/>
                </a:solidFill>
              </a:endParaRPr>
            </a:p>
          </p:txBody>
        </p:sp>
      </p:grpSp>
    </p:spTree>
    <p:extLst>
      <p:ext uri="{BB962C8B-B14F-4D97-AF65-F5344CB8AC3E}">
        <p14:creationId xmlns:p14="http://schemas.microsoft.com/office/powerpoint/2010/main" val="4035787030"/>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Een (web)</a:t>
            </a:r>
            <a:r>
              <a:rPr lang="nl-BE" b="1" i="1" dirty="0" smtClean="0"/>
              <a:t>browser</a:t>
            </a:r>
            <a:r>
              <a:rPr lang="nl-BE" dirty="0" smtClean="0"/>
              <a:t> is een </a:t>
            </a:r>
            <a:r>
              <a:rPr lang="nl-BE" dirty="0"/>
              <a:t>computerprogramma om webpagina's te kunnen bekijken. Populaire browsers zijn Internet Explorer, Mozilla Firefox, Safari, Opera en Google </a:t>
            </a:r>
            <a:r>
              <a:rPr lang="nl-BE" dirty="0" err="1"/>
              <a:t>Chrome</a:t>
            </a:r>
            <a:r>
              <a:rPr lang="nl-BE" dirty="0"/>
              <a:t>. Minder bekende, alternatieve browsers </a:t>
            </a:r>
            <a:r>
              <a:rPr lang="nl-BE" dirty="0" smtClean="0"/>
              <a:t>zijn </a:t>
            </a:r>
            <a:r>
              <a:rPr lang="nl-BE" dirty="0" err="1" smtClean="0"/>
              <a:t>Flock</a:t>
            </a:r>
            <a:r>
              <a:rPr lang="nl-BE" dirty="0" smtClean="0"/>
              <a:t>, </a:t>
            </a:r>
            <a:r>
              <a:rPr lang="nl-BE" dirty="0" err="1" smtClean="0"/>
              <a:t>Camino</a:t>
            </a:r>
            <a:r>
              <a:rPr lang="nl-BE" dirty="0" smtClean="0"/>
              <a:t>, </a:t>
            </a:r>
            <a:r>
              <a:rPr lang="nl-BE" dirty="0" err="1" smtClean="0"/>
              <a:t>Konqueror</a:t>
            </a:r>
            <a:r>
              <a:rPr lang="nl-BE" dirty="0" smtClean="0"/>
              <a:t>, </a:t>
            </a:r>
            <a:r>
              <a:rPr lang="nl-BE" dirty="0" err="1" smtClean="0"/>
              <a:t>ChromePlus</a:t>
            </a:r>
            <a:r>
              <a:rPr lang="nl-BE" dirty="0" smtClean="0"/>
              <a:t>, </a:t>
            </a:r>
            <a:r>
              <a:rPr lang="nl-BE" dirty="0" err="1" smtClean="0"/>
              <a:t>Lunascape</a:t>
            </a:r>
            <a:r>
              <a:rPr lang="nl-BE" dirty="0" smtClean="0"/>
              <a:t> en </a:t>
            </a:r>
            <a:r>
              <a:rPr lang="nl-BE" dirty="0" err="1" smtClean="0"/>
              <a:t>Seamonkey</a:t>
            </a:r>
            <a:r>
              <a:rPr lang="nl-BE" dirty="0" smtClean="0"/>
              <a:t>. </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6153484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35844973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Drie van de vier woorden behoren tot het lijstje ‘</a:t>
            </a:r>
            <a:r>
              <a:rPr lang="nl-BE" b="1" i="1" dirty="0"/>
              <a:t>kantoorsoftware</a:t>
            </a:r>
            <a:r>
              <a:rPr lang="nl-BE" dirty="0" smtClean="0"/>
              <a:t>’, </a:t>
            </a:r>
          </a:p>
          <a:p>
            <a:pPr algn="ctr"/>
            <a:r>
              <a:rPr lang="nl-BE" dirty="0" smtClean="0"/>
              <a:t>en Windows valt daar buiten, omdat het een besturingssysteem is.</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8008622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 verschillende items die hier zijn opgesomd zijn allemaal </a:t>
            </a:r>
            <a:r>
              <a:rPr lang="nl-BE" b="1" i="1" dirty="0"/>
              <a:t>hardware-apparaten</a:t>
            </a:r>
            <a:r>
              <a:rPr lang="nl-BE" dirty="0" smtClean="0"/>
              <a:t>. Ook het moederbord is een hardware-item, maar behoort tot de interne componenten, net zoals een harde schijf.</a:t>
            </a:r>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424114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Deze horen allemaal thuis in de groep van </a:t>
            </a:r>
            <a:r>
              <a:rPr lang="nl-BE" b="1" i="1" dirty="0"/>
              <a:t>webbrowsers</a:t>
            </a:r>
            <a:r>
              <a:rPr lang="nl-BE" dirty="0" smtClean="0"/>
              <a:t>.</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9391281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195736" y="2843181"/>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049921" y="2858505"/>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TEKSTVERWERKING: </a:t>
            </a:r>
            <a:br>
              <a:rPr lang="nl-BE" dirty="0" smtClean="0"/>
            </a:br>
            <a:r>
              <a:rPr lang="nl-BE" dirty="0" smtClean="0"/>
              <a:t>Vraag 3</a:t>
            </a:r>
            <a:endParaRPr lang="nl-BE" dirty="0"/>
          </a:p>
        </p:txBody>
      </p:sp>
      <p:sp>
        <p:nvSpPr>
          <p:cNvPr id="4" name="Tekstvak 3"/>
          <p:cNvSpPr txBox="1"/>
          <p:nvPr/>
        </p:nvSpPr>
        <p:spPr>
          <a:xfrm>
            <a:off x="251520" y="1763524"/>
            <a:ext cx="8640960" cy="646331"/>
          </a:xfrm>
          <a:prstGeom prst="rect">
            <a:avLst/>
          </a:prstGeom>
          <a:noFill/>
        </p:spPr>
        <p:txBody>
          <a:bodyPr wrap="square" rtlCol="0">
            <a:spAutoFit/>
          </a:bodyPr>
          <a:lstStyle/>
          <a:p>
            <a:r>
              <a:rPr lang="nl-BE" dirty="0"/>
              <a:t>Wat verander je met deze </a:t>
            </a:r>
            <a:r>
              <a:rPr lang="nl-BE" dirty="0" smtClean="0"/>
              <a:t>knop           ?</a:t>
            </a:r>
            <a:r>
              <a:rPr lang="nl-BE" dirty="0"/>
              <a:t/>
            </a:r>
            <a:br>
              <a:rPr lang="nl-BE" dirty="0"/>
            </a:br>
            <a:endParaRPr lang="nl-BE" i="1" dirty="0"/>
          </a:p>
        </p:txBody>
      </p:sp>
      <p:grpSp>
        <p:nvGrpSpPr>
          <p:cNvPr id="11" name="Groep 10"/>
          <p:cNvGrpSpPr/>
          <p:nvPr/>
        </p:nvGrpSpPr>
        <p:grpSpPr>
          <a:xfrm>
            <a:off x="2018114" y="2657291"/>
            <a:ext cx="5146174"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De puntgrootte</a:t>
              </a:r>
              <a:endParaRPr lang="nl-BE" sz="2400" b="1" dirty="0">
                <a:solidFill>
                  <a:schemeClr val="bg1"/>
                </a:solidFill>
              </a:endParaRPr>
            </a:p>
          </p:txBody>
        </p:sp>
      </p:grpSp>
      <p:grpSp>
        <p:nvGrpSpPr>
          <p:cNvPr id="12" name="Groep 11"/>
          <p:cNvGrpSpPr/>
          <p:nvPr/>
        </p:nvGrpSpPr>
        <p:grpSpPr>
          <a:xfrm>
            <a:off x="1979712" y="3861048"/>
            <a:ext cx="5184576"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De alinea-afstand</a:t>
              </a:r>
              <a:endParaRPr lang="nl-BE" sz="2400" b="1" dirty="0">
                <a:solidFill>
                  <a:schemeClr val="bg1"/>
                </a:solidFill>
              </a:endParaRPr>
            </a:p>
          </p:txBody>
        </p:sp>
      </p:grpSp>
      <p:grpSp>
        <p:nvGrpSpPr>
          <p:cNvPr id="13" name="Groep 12"/>
          <p:cNvGrpSpPr/>
          <p:nvPr/>
        </p:nvGrpSpPr>
        <p:grpSpPr>
          <a:xfrm>
            <a:off x="1979712" y="5157192"/>
            <a:ext cx="5184576" cy="1032212"/>
            <a:chOff x="2483768" y="5157192"/>
            <a:chExt cx="4176464" cy="1032212"/>
          </a:xfrm>
        </p:grpSpPr>
        <p:sp>
          <p:nvSpPr>
            <p:cNvPr id="7" name="Afgeronde rechthoek 6">
              <a:hlinkClick r:id="rId5" action="ppaction://hlinksldjump"/>
            </p:cNvPr>
            <p:cNvSpPr/>
            <p:nvPr/>
          </p:nvSpPr>
          <p:spPr>
            <a:xfrm>
              <a:off x="2483768" y="5157192"/>
              <a:ext cx="4176464"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483768" y="5358407"/>
              <a:ext cx="4176464" cy="830997"/>
            </a:xfrm>
            <a:prstGeom prst="rect">
              <a:avLst/>
            </a:prstGeom>
            <a:noFill/>
          </p:spPr>
          <p:txBody>
            <a:bodyPr wrap="square" rtlCol="0">
              <a:spAutoFit/>
            </a:bodyPr>
            <a:lstStyle/>
            <a:p>
              <a:pPr algn="ctr"/>
              <a:r>
                <a:rPr lang="nl-BE" sz="2400" b="1" dirty="0" smtClean="0">
                  <a:solidFill>
                    <a:schemeClr val="bg1"/>
                  </a:solidFill>
                </a:rPr>
                <a:t>C. Dikte van een gebruikte lijn</a:t>
              </a:r>
              <a:endParaRPr lang="nl-BE" sz="2400" b="1" dirty="0">
                <a:solidFill>
                  <a:schemeClr val="bg1"/>
                </a:solidFill>
              </a:endParaRPr>
            </a:p>
          </p:txBody>
        </p:sp>
      </p:grpSp>
      <p:pic>
        <p:nvPicPr>
          <p:cNvPr id="3" name="Afbeelding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962400" y="1769189"/>
            <a:ext cx="609600" cy="317500"/>
          </a:xfrm>
          <a:prstGeom prst="rect">
            <a:avLst/>
          </a:prstGeom>
        </p:spPr>
      </p:pic>
    </p:spTree>
    <p:extLst>
      <p:ext uri="{BB962C8B-B14F-4D97-AF65-F5344CB8AC3E}">
        <p14:creationId xmlns:p14="http://schemas.microsoft.com/office/powerpoint/2010/main" val="3152221499"/>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31169380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Hiermee kan je de grootte van je letters en cijfers (</a:t>
            </a:r>
            <a:r>
              <a:rPr lang="nl-BE" b="1" i="1" dirty="0"/>
              <a:t>tekst</a:t>
            </a:r>
            <a:r>
              <a:rPr lang="nl-BE" dirty="0" smtClean="0"/>
              <a:t>) wijzigen.</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6138671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 </a:t>
            </a:r>
            <a:r>
              <a:rPr lang="nl-BE" b="1" i="1" dirty="0"/>
              <a:t>alinea-afstand</a:t>
            </a:r>
            <a:r>
              <a:rPr lang="nl-BE" dirty="0" smtClean="0"/>
              <a:t> regel je niet met deze knop.</a:t>
            </a:r>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40307798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Om de </a:t>
            </a:r>
            <a:r>
              <a:rPr lang="nl-BE" b="1" i="1" dirty="0"/>
              <a:t>dikte van een lijn </a:t>
            </a:r>
            <a:r>
              <a:rPr lang="nl-BE" dirty="0" smtClean="0"/>
              <a:t>aan te passen die je hebt ingevoerd, </a:t>
            </a:r>
          </a:p>
          <a:p>
            <a:pPr algn="ctr"/>
            <a:r>
              <a:rPr lang="nl-BE" dirty="0" smtClean="0"/>
              <a:t>ga je naar de eigenschappen van dat item.</a:t>
            </a:r>
            <a:endParaRPr lang="nl-BE" dirty="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24358723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072599" y="3988295"/>
            <a:ext cx="609600" cy="609600"/>
          </a:xfrm>
          <a:prstGeom prst="rect">
            <a:avLst/>
          </a:prstGeom>
        </p:spPr>
      </p:pic>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049921" y="4019123"/>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TEKSTVERWERKING: </a:t>
            </a:r>
            <a:br>
              <a:rPr lang="nl-BE" dirty="0" smtClean="0"/>
            </a:br>
            <a:r>
              <a:rPr lang="nl-BE" dirty="0" smtClean="0"/>
              <a:t>Vraag 4</a:t>
            </a:r>
            <a:endParaRPr lang="nl-BE" dirty="0"/>
          </a:p>
        </p:txBody>
      </p:sp>
      <p:sp>
        <p:nvSpPr>
          <p:cNvPr id="4" name="Tekstvak 3"/>
          <p:cNvSpPr txBox="1"/>
          <p:nvPr/>
        </p:nvSpPr>
        <p:spPr>
          <a:xfrm>
            <a:off x="251520" y="1763524"/>
            <a:ext cx="8640960" cy="646331"/>
          </a:xfrm>
          <a:prstGeom prst="rect">
            <a:avLst/>
          </a:prstGeom>
          <a:noFill/>
        </p:spPr>
        <p:txBody>
          <a:bodyPr wrap="square" rtlCol="0">
            <a:spAutoFit/>
          </a:bodyPr>
          <a:lstStyle/>
          <a:p>
            <a:r>
              <a:rPr lang="nl-BE" dirty="0" smtClean="0"/>
              <a:t>Welke werkbalk is dit?</a:t>
            </a:r>
            <a:r>
              <a:rPr lang="nl-BE" dirty="0"/>
              <a:t/>
            </a:r>
            <a:br>
              <a:rPr lang="nl-BE" dirty="0"/>
            </a:br>
            <a:endParaRPr lang="nl-BE" i="1" dirty="0"/>
          </a:p>
        </p:txBody>
      </p:sp>
      <p:grpSp>
        <p:nvGrpSpPr>
          <p:cNvPr id="11" name="Groep 10"/>
          <p:cNvGrpSpPr/>
          <p:nvPr/>
        </p:nvGrpSpPr>
        <p:grpSpPr>
          <a:xfrm>
            <a:off x="2018114" y="2657291"/>
            <a:ext cx="5146174" cy="864096"/>
            <a:chOff x="2895216" y="2657291"/>
            <a:chExt cx="3332968" cy="864096"/>
          </a:xfrm>
        </p:grpSpPr>
        <p:sp>
          <p:nvSpPr>
            <p:cNvPr id="5" name="Afgeronde rechthoek 4">
              <a:hlinkClick r:id="rId5"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2895216" y="2858505"/>
              <a:ext cx="3332967" cy="461665"/>
            </a:xfrm>
            <a:prstGeom prst="rect">
              <a:avLst/>
            </a:prstGeom>
            <a:noFill/>
          </p:spPr>
          <p:txBody>
            <a:bodyPr wrap="square" rtlCol="0">
              <a:spAutoFit/>
            </a:bodyPr>
            <a:lstStyle/>
            <a:p>
              <a:pPr algn="ctr"/>
              <a:r>
                <a:rPr lang="nl-BE" sz="2400" b="1" dirty="0" smtClean="0">
                  <a:solidFill>
                    <a:schemeClr val="bg1"/>
                  </a:solidFill>
                </a:rPr>
                <a:t>A. Werkbalk standaard</a:t>
              </a:r>
              <a:endParaRPr lang="nl-BE" sz="2400" b="1" dirty="0">
                <a:solidFill>
                  <a:schemeClr val="bg1"/>
                </a:solidFill>
              </a:endParaRPr>
            </a:p>
          </p:txBody>
        </p:sp>
      </p:grpSp>
      <p:grpSp>
        <p:nvGrpSpPr>
          <p:cNvPr id="12" name="Groep 11"/>
          <p:cNvGrpSpPr/>
          <p:nvPr/>
        </p:nvGrpSpPr>
        <p:grpSpPr>
          <a:xfrm>
            <a:off x="1979712" y="3861048"/>
            <a:ext cx="5184576"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Werkbalk tekenen</a:t>
              </a:r>
              <a:endParaRPr lang="nl-BE" sz="2400" b="1" dirty="0">
                <a:solidFill>
                  <a:schemeClr val="bg1"/>
                </a:solidFill>
              </a:endParaRPr>
            </a:p>
          </p:txBody>
        </p:sp>
      </p:grpSp>
      <p:grpSp>
        <p:nvGrpSpPr>
          <p:cNvPr id="13" name="Groep 12"/>
          <p:cNvGrpSpPr/>
          <p:nvPr/>
        </p:nvGrpSpPr>
        <p:grpSpPr>
          <a:xfrm>
            <a:off x="1979712" y="5157192"/>
            <a:ext cx="5184576" cy="864096"/>
            <a:chOff x="2483768" y="5157192"/>
            <a:chExt cx="4176464" cy="864096"/>
          </a:xfrm>
        </p:grpSpPr>
        <p:sp>
          <p:nvSpPr>
            <p:cNvPr id="7" name="Afgeronde rechthoek 6">
              <a:hlinkClick r:id="rId5" action="ppaction://hlinksldjump"/>
            </p:cNvPr>
            <p:cNvSpPr/>
            <p:nvPr/>
          </p:nvSpPr>
          <p:spPr>
            <a:xfrm>
              <a:off x="2483768" y="5157192"/>
              <a:ext cx="4176464"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483768" y="5358407"/>
              <a:ext cx="4176464" cy="461665"/>
            </a:xfrm>
            <a:prstGeom prst="rect">
              <a:avLst/>
            </a:prstGeom>
            <a:noFill/>
          </p:spPr>
          <p:txBody>
            <a:bodyPr wrap="square" rtlCol="0">
              <a:spAutoFit/>
            </a:bodyPr>
            <a:lstStyle/>
            <a:p>
              <a:pPr algn="ctr"/>
              <a:r>
                <a:rPr lang="nl-BE" sz="2400" b="1" dirty="0" smtClean="0">
                  <a:solidFill>
                    <a:schemeClr val="bg1"/>
                  </a:solidFill>
                </a:rPr>
                <a:t>C. Werkbalk opmaak</a:t>
              </a:r>
              <a:endParaRPr lang="nl-BE" sz="2400" b="1" dirty="0">
                <a:solidFill>
                  <a:schemeClr val="bg1"/>
                </a:solidFill>
              </a:endParaRPr>
            </a:p>
          </p:txBody>
        </p:sp>
      </p:grpSp>
      <p:pic>
        <p:nvPicPr>
          <p:cNvPr id="14" name="Afbeelding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7104" y="2101956"/>
            <a:ext cx="8640000" cy="370969"/>
          </a:xfrm>
          <a:prstGeom prst="rect">
            <a:avLst/>
          </a:prstGeom>
        </p:spPr>
      </p:pic>
    </p:spTree>
    <p:extLst>
      <p:ext uri="{BB962C8B-B14F-4D97-AF65-F5344CB8AC3E}">
        <p14:creationId xmlns:p14="http://schemas.microsoft.com/office/powerpoint/2010/main" val="2253288094"/>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5"/>
                </p:tgtEl>
              </p:cMediaNode>
            </p:audio>
            <p:audio>
              <p:cMediaNode>
                <p:cTn id="8" fill="hold" display="0">
                  <p:stCondLst>
                    <p:cond delay="indefinite"/>
                  </p:stCondLst>
                  <p:endCondLst>
                    <p:cond evt="onStopAudio" delay="0">
                      <p:tgtEl>
                        <p:sldTgt/>
                      </p:tgtEl>
                    </p:cond>
                  </p:endCondLst>
                </p:cTn>
                <p:tgtEl>
                  <p:spTgt spid="1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6"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smtClean="0"/>
              <a:t>Internet </a:t>
            </a:r>
            <a:r>
              <a:rPr lang="nl-BE" b="1" i="1" dirty="0"/>
              <a:t>Explorer </a:t>
            </a:r>
            <a:r>
              <a:rPr lang="nl-BE" dirty="0"/>
              <a:t>is </a:t>
            </a:r>
            <a:r>
              <a:rPr lang="nl-BE" dirty="0" smtClean="0"/>
              <a:t>wel een programma om op </a:t>
            </a:r>
            <a:r>
              <a:rPr lang="nl-BE" dirty="0"/>
              <a:t>het internet </a:t>
            </a:r>
            <a:r>
              <a:rPr lang="nl-BE" dirty="0" smtClean="0"/>
              <a:t>te surfen, </a:t>
            </a:r>
          </a:p>
          <a:p>
            <a:pPr algn="ctr"/>
            <a:r>
              <a:rPr lang="nl-BE" dirty="0" smtClean="0"/>
              <a:t>maar het is niet de verzamelnaam van de computerprogramma’s die </a:t>
            </a:r>
          </a:p>
          <a:p>
            <a:pPr algn="ctr"/>
            <a:r>
              <a:rPr lang="nl-BE" dirty="0" smtClean="0"/>
              <a:t>dienen om te surfen. </a:t>
            </a:r>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8"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9894126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877272"/>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6"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7" action="ppaction://hlinksldjump"/>
          </p:cNvPr>
          <p:cNvSpPr txBox="1"/>
          <p:nvPr/>
        </p:nvSpPr>
        <p:spPr>
          <a:xfrm>
            <a:off x="6582491" y="5867980"/>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8" name="Afbeelding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Tree>
    <p:extLst>
      <p:ext uri="{BB962C8B-B14F-4D97-AF65-F5344CB8AC3E}">
        <p14:creationId xmlns:p14="http://schemas.microsoft.com/office/powerpoint/2010/main" val="6351606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
        <p:nvSpPr>
          <p:cNvPr id="17" name="Tekstvak 16"/>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Dit is inderdaad de </a:t>
            </a:r>
            <a:r>
              <a:rPr lang="nl-BE" b="1" i="1" dirty="0"/>
              <a:t>werkbalk opmaak</a:t>
            </a:r>
            <a:r>
              <a:rPr lang="nl-BE" dirty="0" smtClean="0"/>
              <a:t>.</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pic>
        <p:nvPicPr>
          <p:cNvPr id="3" name="Afbeelding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6530" y="5229200"/>
            <a:ext cx="8640000" cy="370969"/>
          </a:xfrm>
          <a:prstGeom prst="rect">
            <a:avLst/>
          </a:prstGeom>
        </p:spPr>
      </p:pic>
    </p:spTree>
    <p:extLst>
      <p:ext uri="{BB962C8B-B14F-4D97-AF65-F5344CB8AC3E}">
        <p14:creationId xmlns:p14="http://schemas.microsoft.com/office/powerpoint/2010/main" val="17151831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Deze werkbalk is niet de </a:t>
            </a:r>
            <a:r>
              <a:rPr lang="nl-BE" b="1" i="1" dirty="0"/>
              <a:t>standaard werkbalk</a:t>
            </a:r>
            <a:r>
              <a:rPr lang="nl-BE" dirty="0" smtClean="0"/>
              <a:t>.</a:t>
            </a:r>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6001421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a:t>Deze werkbalk is niet de </a:t>
            </a:r>
            <a:r>
              <a:rPr lang="nl-BE" b="1" i="1" dirty="0"/>
              <a:t>tekenen-werkbalk</a:t>
            </a:r>
            <a:r>
              <a:rPr lang="nl-BE" dirty="0"/>
              <a:t>.</a:t>
            </a:r>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17598725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073220" y="2952555"/>
            <a:ext cx="348746" cy="348746"/>
          </a:xfrm>
          <a:prstGeom prst="rect">
            <a:avLst/>
          </a:prstGeom>
        </p:spPr>
      </p:pic>
      <p:pic>
        <p:nvPicPr>
          <p:cNvPr id="16"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942793" y="2828485"/>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TEKSTVERWERKING: </a:t>
            </a:r>
            <a:br>
              <a:rPr lang="nl-BE" dirty="0" smtClean="0"/>
            </a:br>
            <a:r>
              <a:rPr lang="nl-BE" dirty="0" smtClean="0"/>
              <a:t>Vraag 5</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Met welke knop controleer je de spelling?</a:t>
            </a:r>
            <a:endParaRPr lang="nl-BE" i="1" dirty="0"/>
          </a:p>
        </p:txBody>
      </p:sp>
      <p:grpSp>
        <p:nvGrpSpPr>
          <p:cNvPr id="11" name="Groep 10"/>
          <p:cNvGrpSpPr/>
          <p:nvPr/>
        </p:nvGrpSpPr>
        <p:grpSpPr>
          <a:xfrm>
            <a:off x="2895217" y="2657291"/>
            <a:ext cx="3332967" cy="864096"/>
            <a:chOff x="2895217" y="2657291"/>
            <a:chExt cx="3332967" cy="864096"/>
          </a:xfrm>
        </p:grpSpPr>
        <p:sp>
          <p:nvSpPr>
            <p:cNvPr id="5" name="Afgeronde rechthoek 4">
              <a:hlinkClick r:id="rId6"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7" action="ppaction://hlinksldjump"/>
            </p:cNvPr>
            <p:cNvSpPr txBox="1"/>
            <p:nvPr/>
          </p:nvSpPr>
          <p:spPr>
            <a:xfrm>
              <a:off x="2895217" y="2858505"/>
              <a:ext cx="1676784" cy="461665"/>
            </a:xfrm>
            <a:prstGeom prst="rect">
              <a:avLst/>
            </a:prstGeom>
            <a:noFill/>
          </p:spPr>
          <p:txBody>
            <a:bodyPr wrap="square" rtlCol="0">
              <a:spAutoFit/>
            </a:bodyPr>
            <a:lstStyle/>
            <a:p>
              <a:pPr algn="ctr"/>
              <a:r>
                <a:rPr lang="nl-BE" sz="2400" b="1" dirty="0" smtClean="0">
                  <a:solidFill>
                    <a:schemeClr val="bg1"/>
                  </a:solidFill>
                </a:rPr>
                <a:t>A. </a:t>
              </a:r>
              <a:endParaRPr lang="nl-BE" sz="2400" b="1" dirty="0">
                <a:solidFill>
                  <a:schemeClr val="bg1"/>
                </a:solidFill>
              </a:endParaRPr>
            </a:p>
          </p:txBody>
        </p:sp>
      </p:grpSp>
      <p:grpSp>
        <p:nvGrpSpPr>
          <p:cNvPr id="12" name="Groep 11"/>
          <p:cNvGrpSpPr/>
          <p:nvPr/>
        </p:nvGrpSpPr>
        <p:grpSpPr>
          <a:xfrm>
            <a:off x="2891098" y="3861048"/>
            <a:ext cx="3337086" cy="864096"/>
            <a:chOff x="2891098" y="3861048"/>
            <a:chExt cx="3337086" cy="864096"/>
          </a:xfrm>
        </p:grpSpPr>
        <p:sp>
          <p:nvSpPr>
            <p:cNvPr id="6" name="Afgeronde rechthoek 5">
              <a:hlinkClick r:id="rId8"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9" action="ppaction://hlinksldjump"/>
            </p:cNvPr>
            <p:cNvSpPr txBox="1"/>
            <p:nvPr/>
          </p:nvSpPr>
          <p:spPr>
            <a:xfrm>
              <a:off x="2891098" y="4062263"/>
              <a:ext cx="1680903" cy="461665"/>
            </a:xfrm>
            <a:prstGeom prst="rect">
              <a:avLst/>
            </a:prstGeom>
            <a:noFill/>
          </p:spPr>
          <p:txBody>
            <a:bodyPr wrap="square" rtlCol="0">
              <a:spAutoFit/>
            </a:bodyPr>
            <a:lstStyle/>
            <a:p>
              <a:pPr algn="ctr"/>
              <a:r>
                <a:rPr lang="nl-BE" sz="2400" b="1" dirty="0" smtClean="0">
                  <a:solidFill>
                    <a:schemeClr val="bg1"/>
                  </a:solidFill>
                </a:rPr>
                <a:t>B. </a:t>
              </a:r>
              <a:endParaRPr lang="nl-BE" sz="2400" b="1" dirty="0">
                <a:solidFill>
                  <a:schemeClr val="bg1"/>
                </a:solidFill>
              </a:endParaRPr>
            </a:p>
          </p:txBody>
        </p:sp>
      </p:grpSp>
      <p:grpSp>
        <p:nvGrpSpPr>
          <p:cNvPr id="13" name="Groep 12"/>
          <p:cNvGrpSpPr/>
          <p:nvPr/>
        </p:nvGrpSpPr>
        <p:grpSpPr>
          <a:xfrm>
            <a:off x="2882860" y="5157192"/>
            <a:ext cx="3328846" cy="864096"/>
            <a:chOff x="2882860" y="5157192"/>
            <a:chExt cx="3328846" cy="864096"/>
          </a:xfrm>
        </p:grpSpPr>
        <p:sp>
          <p:nvSpPr>
            <p:cNvPr id="7" name="Afgeronde rechthoek 6">
              <a:hlinkClick r:id="rId10"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11" action="ppaction://hlinksldjump"/>
            </p:cNvPr>
            <p:cNvSpPr txBox="1"/>
            <p:nvPr/>
          </p:nvSpPr>
          <p:spPr>
            <a:xfrm>
              <a:off x="2882860" y="5358407"/>
              <a:ext cx="1689141" cy="461665"/>
            </a:xfrm>
            <a:prstGeom prst="rect">
              <a:avLst/>
            </a:prstGeom>
            <a:noFill/>
          </p:spPr>
          <p:txBody>
            <a:bodyPr wrap="square" rtlCol="0">
              <a:spAutoFit/>
            </a:bodyPr>
            <a:lstStyle/>
            <a:p>
              <a:pPr algn="ctr"/>
              <a:r>
                <a:rPr lang="nl-BE" sz="2400" b="1" dirty="0" smtClean="0">
                  <a:solidFill>
                    <a:schemeClr val="bg1"/>
                  </a:solidFill>
                </a:rPr>
                <a:t>C. </a:t>
              </a:r>
              <a:endParaRPr lang="nl-BE" sz="2400" b="1" dirty="0">
                <a:solidFill>
                  <a:schemeClr val="bg1"/>
                </a:solidFill>
              </a:endParaRPr>
            </a:p>
          </p:txBody>
        </p:sp>
      </p:grpSp>
      <p:pic>
        <p:nvPicPr>
          <p:cNvPr id="3" name="Afbeelding 2">
            <a:hlinkClick r:id="rId6" action="ppaction://hlinksldjump"/>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337050" y="2824870"/>
            <a:ext cx="469900" cy="495300"/>
          </a:xfrm>
          <a:prstGeom prst="rect">
            <a:avLst/>
          </a:prstGeom>
        </p:spPr>
      </p:pic>
      <p:pic>
        <p:nvPicPr>
          <p:cNvPr id="14" name="Afbeelding 13">
            <a:hlinkClick r:id="rId8" action="ppaction://hlinksldjump"/>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337051" y="4028628"/>
            <a:ext cx="469900" cy="495300"/>
          </a:xfrm>
          <a:prstGeom prst="rect">
            <a:avLst/>
          </a:prstGeom>
        </p:spPr>
      </p:pic>
      <p:pic>
        <p:nvPicPr>
          <p:cNvPr id="15" name="Afbeelding 14">
            <a:hlinkClick r:id="rId10" action="ppaction://hlinksldjump"/>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337051" y="5324772"/>
            <a:ext cx="469900" cy="495300"/>
          </a:xfrm>
          <a:prstGeom prst="rect">
            <a:avLst/>
          </a:prstGeom>
        </p:spPr>
      </p:pic>
    </p:spTree>
    <p:extLst>
      <p:ext uri="{BB962C8B-B14F-4D97-AF65-F5344CB8AC3E}">
        <p14:creationId xmlns:p14="http://schemas.microsoft.com/office/powerpoint/2010/main" val="1193831394"/>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6"/>
                </p:tgtEl>
              </p:cMediaNode>
            </p:audio>
            <p:audio>
              <p:cMediaNode>
                <p:cTn id="8" fill="hold" display="0">
                  <p:stCondLst>
                    <p:cond delay="indefinite"/>
                  </p:stCondLst>
                  <p:endCondLst>
                    <p:cond evt="onStopAudio" delay="0">
                      <p:tgtEl>
                        <p:sldTgt/>
                      </p:tgtEl>
                    </p:cond>
                  </p:endCondLst>
                </p:cTn>
                <p:tgtEl>
                  <p:spTgt spid="17"/>
                </p:tgtEl>
              </p:cMediaNode>
            </p:audio>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fgeronde rechthoek 17"/>
          <p:cNvSpPr/>
          <p:nvPr/>
        </p:nvSpPr>
        <p:spPr>
          <a:xfrm>
            <a:off x="6582491" y="6370905"/>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60045" y="5949280"/>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5"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6" action="ppaction://hlinksldjump"/>
          </p:cNvPr>
          <p:cNvSpPr txBox="1"/>
          <p:nvPr/>
        </p:nvSpPr>
        <p:spPr>
          <a:xfrm>
            <a:off x="6542358" y="5939988"/>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2" name="Afbeelding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
        <p:nvSpPr>
          <p:cNvPr id="16" name="Tekstvak 15">
            <a:hlinkClick r:id="rId8"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Tree>
    <p:extLst>
      <p:ext uri="{BB962C8B-B14F-4D97-AF65-F5344CB8AC3E}">
        <p14:creationId xmlns:p14="http://schemas.microsoft.com/office/powerpoint/2010/main" val="23509931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7" name="Tekstvak 16"/>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Met deze knop kan je inderdaad de </a:t>
            </a:r>
            <a:r>
              <a:rPr lang="nl-BE" b="1" i="1" dirty="0"/>
              <a:t>spelling</a:t>
            </a:r>
            <a:r>
              <a:rPr lang="nl-BE" dirty="0" smtClean="0"/>
              <a:t> controleren in je document.</a:t>
            </a:r>
            <a:endParaRPr lang="nl-BE" dirty="0"/>
          </a:p>
        </p:txBody>
      </p:sp>
      <p:pic>
        <p:nvPicPr>
          <p:cNvPr id="3" name="Afbeelding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64100" y="4149080"/>
            <a:ext cx="469900" cy="495300"/>
          </a:xfrm>
          <a:prstGeom prst="rect">
            <a:avLst/>
          </a:prstGeom>
        </p:spPr>
      </p:pic>
      <p:grpSp>
        <p:nvGrpSpPr>
          <p:cNvPr id="10" name="Groep 9"/>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0" name="Tekstvak 19">
            <a:hlinkClick r:id="rId8"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spTree>
    <p:extLst>
      <p:ext uri="{BB962C8B-B14F-4D97-AF65-F5344CB8AC3E}">
        <p14:creationId xmlns:p14="http://schemas.microsoft.com/office/powerpoint/2010/main" val="42789444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Deze knop dient om een </a:t>
            </a:r>
            <a:r>
              <a:rPr lang="nl-BE" b="1" i="1" dirty="0"/>
              <a:t>stijl</a:t>
            </a:r>
            <a:r>
              <a:rPr lang="nl-BE" dirty="0" smtClean="0"/>
              <a:t> te wijzigen.</a:t>
            </a:r>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pic>
        <p:nvPicPr>
          <p:cNvPr id="3" name="Afbeelding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73536" y="4119492"/>
            <a:ext cx="469900" cy="495300"/>
          </a:xfrm>
          <a:prstGeom prst="rect">
            <a:avLst/>
          </a:prstGeom>
        </p:spPr>
      </p:pic>
    </p:spTree>
    <p:extLst>
      <p:ext uri="{BB962C8B-B14F-4D97-AF65-F5344CB8AC3E}">
        <p14:creationId xmlns:p14="http://schemas.microsoft.com/office/powerpoint/2010/main" val="17935774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2" name="Tekstvak 11"/>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Deze knop dient om een </a:t>
            </a:r>
            <a:r>
              <a:rPr lang="nl-BE" b="1" i="1" dirty="0" err="1"/>
              <a:t>wordart</a:t>
            </a:r>
            <a:r>
              <a:rPr lang="nl-BE" dirty="0" smtClean="0"/>
              <a:t> in te voegen.</a:t>
            </a:r>
          </a:p>
          <a:p>
            <a:pPr algn="ctr"/>
            <a:endParaRPr lang="nl-BE" dirty="0"/>
          </a:p>
          <a:p>
            <a:pPr algn="ctr"/>
            <a:r>
              <a:rPr lang="nl-BE" dirty="0" smtClean="0"/>
              <a:t>Probeer </a:t>
            </a:r>
            <a:r>
              <a:rPr lang="nl-BE" dirty="0"/>
              <a:t>het nog een keer</a:t>
            </a:r>
            <a:r>
              <a:rPr lang="nl-BE" dirty="0" smtClean="0"/>
              <a:t>. </a:t>
            </a:r>
            <a:endParaRPr lang="nl-BE" dirty="0"/>
          </a:p>
        </p:txBody>
      </p:sp>
      <p:pic>
        <p:nvPicPr>
          <p:cNvPr id="3" name="Afbeelding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73536" y="4056169"/>
            <a:ext cx="469900" cy="495300"/>
          </a:xfrm>
          <a:prstGeom prst="rect">
            <a:avLst/>
          </a:prstGeom>
        </p:spPr>
      </p:pic>
    </p:spTree>
    <p:extLst>
      <p:ext uri="{BB962C8B-B14F-4D97-AF65-F5344CB8AC3E}">
        <p14:creationId xmlns:p14="http://schemas.microsoft.com/office/powerpoint/2010/main" val="1344768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073220" y="2952555"/>
            <a:ext cx="348746" cy="348746"/>
          </a:xfrm>
          <a:prstGeom prst="rect">
            <a:avLst/>
          </a:prstGeom>
        </p:spPr>
      </p:pic>
      <p:pic>
        <p:nvPicPr>
          <p:cNvPr id="16"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942793" y="2828485"/>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TEKSTVERWERKING: </a:t>
            </a:r>
            <a:br>
              <a:rPr lang="nl-BE" dirty="0" smtClean="0"/>
            </a:br>
            <a:r>
              <a:rPr lang="nl-BE" dirty="0" smtClean="0"/>
              <a:t>Vraag 6</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a:t>Waarvoor gebruik je </a:t>
            </a:r>
            <a:r>
              <a:rPr lang="nl-BE" dirty="0" smtClean="0"/>
              <a:t>de volgende knop       ?</a:t>
            </a:r>
            <a:endParaRPr lang="nl-BE" i="1" dirty="0"/>
          </a:p>
        </p:txBody>
      </p:sp>
      <p:grpSp>
        <p:nvGrpSpPr>
          <p:cNvPr id="11" name="Groep 10"/>
          <p:cNvGrpSpPr/>
          <p:nvPr/>
        </p:nvGrpSpPr>
        <p:grpSpPr>
          <a:xfrm>
            <a:off x="2895216" y="2657291"/>
            <a:ext cx="3332968" cy="864096"/>
            <a:chOff x="2895216" y="2657291"/>
            <a:chExt cx="3332968" cy="864096"/>
          </a:xfrm>
        </p:grpSpPr>
        <p:sp>
          <p:nvSpPr>
            <p:cNvPr id="5" name="Afgeronde rechthoek 4">
              <a:hlinkClick r:id="rId6"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7" action="ppaction://hlinksldjump"/>
            </p:cNvPr>
            <p:cNvSpPr txBox="1"/>
            <p:nvPr/>
          </p:nvSpPr>
          <p:spPr>
            <a:xfrm>
              <a:off x="2895216" y="2858505"/>
              <a:ext cx="3332968" cy="461665"/>
            </a:xfrm>
            <a:prstGeom prst="rect">
              <a:avLst/>
            </a:prstGeom>
            <a:noFill/>
          </p:spPr>
          <p:txBody>
            <a:bodyPr wrap="square" rtlCol="0">
              <a:spAutoFit/>
            </a:bodyPr>
            <a:lstStyle/>
            <a:p>
              <a:pPr algn="ctr"/>
              <a:r>
                <a:rPr lang="nl-BE" sz="2400" b="1" dirty="0" smtClean="0">
                  <a:solidFill>
                    <a:schemeClr val="bg1"/>
                  </a:solidFill>
                </a:rPr>
                <a:t>A. Zoeken</a:t>
              </a:r>
              <a:endParaRPr lang="nl-BE" sz="2400" b="1" dirty="0">
                <a:solidFill>
                  <a:schemeClr val="bg1"/>
                </a:solidFill>
              </a:endParaRPr>
            </a:p>
          </p:txBody>
        </p:sp>
      </p:grpSp>
      <p:grpSp>
        <p:nvGrpSpPr>
          <p:cNvPr id="12" name="Groep 11"/>
          <p:cNvGrpSpPr/>
          <p:nvPr/>
        </p:nvGrpSpPr>
        <p:grpSpPr>
          <a:xfrm>
            <a:off x="2891098" y="3861048"/>
            <a:ext cx="3337086" cy="864096"/>
            <a:chOff x="2891098" y="3861048"/>
            <a:chExt cx="3337086" cy="864096"/>
          </a:xfrm>
        </p:grpSpPr>
        <p:sp>
          <p:nvSpPr>
            <p:cNvPr id="6" name="Afgeronde rechthoek 5">
              <a:hlinkClick r:id="rId8"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9" action="ppaction://hlinksldjump"/>
            </p:cNvPr>
            <p:cNvSpPr txBox="1"/>
            <p:nvPr/>
          </p:nvSpPr>
          <p:spPr>
            <a:xfrm>
              <a:off x="2891098" y="4062263"/>
              <a:ext cx="3337086" cy="461665"/>
            </a:xfrm>
            <a:prstGeom prst="rect">
              <a:avLst/>
            </a:prstGeom>
            <a:noFill/>
          </p:spPr>
          <p:txBody>
            <a:bodyPr wrap="square" rtlCol="0">
              <a:spAutoFit/>
            </a:bodyPr>
            <a:lstStyle/>
            <a:p>
              <a:pPr algn="ctr"/>
              <a:r>
                <a:rPr lang="nl-BE" sz="2400" b="1" dirty="0" smtClean="0">
                  <a:solidFill>
                    <a:schemeClr val="bg1"/>
                  </a:solidFill>
                </a:rPr>
                <a:t>B. Kopiëren </a:t>
              </a:r>
              <a:endParaRPr lang="nl-BE" sz="2400" b="1" dirty="0">
                <a:solidFill>
                  <a:schemeClr val="bg1"/>
                </a:solidFill>
              </a:endParaRPr>
            </a:p>
          </p:txBody>
        </p:sp>
      </p:grpSp>
      <p:grpSp>
        <p:nvGrpSpPr>
          <p:cNvPr id="13" name="Groep 12"/>
          <p:cNvGrpSpPr/>
          <p:nvPr/>
        </p:nvGrpSpPr>
        <p:grpSpPr>
          <a:xfrm>
            <a:off x="2882860" y="5157192"/>
            <a:ext cx="3328846" cy="864096"/>
            <a:chOff x="2882860" y="5157192"/>
            <a:chExt cx="3328846" cy="864096"/>
          </a:xfrm>
        </p:grpSpPr>
        <p:sp>
          <p:nvSpPr>
            <p:cNvPr id="7" name="Afgeronde rechthoek 6">
              <a:hlinkClick r:id="rId10"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11"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Afrukvoorbeeld </a:t>
              </a:r>
              <a:endParaRPr lang="nl-BE" sz="2400" b="1" dirty="0">
                <a:solidFill>
                  <a:schemeClr val="bg1"/>
                </a:solidFill>
              </a:endParaRPr>
            </a:p>
          </p:txBody>
        </p:sp>
      </p:grpSp>
      <p:pic>
        <p:nvPicPr>
          <p:cNvPr id="18" name="Afbeelding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811668" y="1803964"/>
            <a:ext cx="292100" cy="292100"/>
          </a:xfrm>
          <a:prstGeom prst="rect">
            <a:avLst/>
          </a:prstGeom>
        </p:spPr>
      </p:pic>
    </p:spTree>
    <p:extLst>
      <p:ext uri="{BB962C8B-B14F-4D97-AF65-F5344CB8AC3E}">
        <p14:creationId xmlns:p14="http://schemas.microsoft.com/office/powerpoint/2010/main" val="3020732191"/>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6"/>
                </p:tgtEl>
              </p:cMediaNode>
            </p:audio>
            <p:audio>
              <p:cMediaNode>
                <p:cTn id="8" fill="hold" display="0">
                  <p:stCondLst>
                    <p:cond delay="indefinite"/>
                  </p:stCondLst>
                  <p:endCondLst>
                    <p:cond evt="onStopAudio" delay="0">
                      <p:tgtEl>
                        <p:sldTgt/>
                      </p:tgtEl>
                    </p:cond>
                  </p:endCondLst>
                </p:cTn>
                <p:tgtEl>
                  <p:spTgt spid="1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78940"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smtClean="0"/>
              <a:t>Microsoft </a:t>
            </a:r>
            <a:r>
              <a:rPr lang="nl-BE" b="1" i="1" dirty="0"/>
              <a:t>Windows </a:t>
            </a:r>
            <a:r>
              <a:rPr lang="nl-BE" dirty="0"/>
              <a:t>is een </a:t>
            </a:r>
            <a:r>
              <a:rPr lang="nl-BE" dirty="0" smtClean="0"/>
              <a:t>besturingssysteem voor </a:t>
            </a:r>
            <a:r>
              <a:rPr lang="nl-BE" dirty="0"/>
              <a:t>de personal computer. </a:t>
            </a:r>
            <a:endParaRPr lang="nl-BE" dirty="0" smtClean="0"/>
          </a:p>
          <a:p>
            <a:pPr algn="ctr"/>
            <a:endParaRPr lang="nl-BE" dirty="0" smtClean="0"/>
          </a:p>
          <a:p>
            <a:pPr algn="ctr"/>
            <a:r>
              <a:rPr lang="nl-BE" dirty="0" smtClean="0"/>
              <a:t>Probeer </a:t>
            </a:r>
            <a:r>
              <a:rPr lang="nl-BE" dirty="0"/>
              <a:t>het nog een keer</a:t>
            </a:r>
            <a:r>
              <a:rPr lang="nl-BE" dirty="0" smtClean="0"/>
              <a:t>.</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Tree>
    <p:extLst>
      <p:ext uri="{BB962C8B-B14F-4D97-AF65-F5344CB8AC3E}">
        <p14:creationId xmlns:p14="http://schemas.microsoft.com/office/powerpoint/2010/main" val="36982418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fgeronde rechthoek 15"/>
          <p:cNvSpPr/>
          <p:nvPr/>
        </p:nvSpPr>
        <p:spPr>
          <a:xfrm>
            <a:off x="6579166" y="6363564"/>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949280"/>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5"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6" action="ppaction://hlinksldjump"/>
          </p:cNvPr>
          <p:cNvSpPr txBox="1"/>
          <p:nvPr/>
        </p:nvSpPr>
        <p:spPr>
          <a:xfrm>
            <a:off x="6555096" y="5939988"/>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2" name="Afbeelding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
        <p:nvSpPr>
          <p:cNvPr id="15" name="Tekstvak 14">
            <a:hlinkClick r:id="rId8"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Tree>
    <p:extLst>
      <p:ext uri="{BB962C8B-B14F-4D97-AF65-F5344CB8AC3E}">
        <p14:creationId xmlns:p14="http://schemas.microsoft.com/office/powerpoint/2010/main" val="17643385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2" name="Tekstvak 11"/>
          <p:cNvSpPr txBox="1"/>
          <p:nvPr/>
        </p:nvSpPr>
        <p:spPr>
          <a:xfrm>
            <a:off x="162034" y="4149080"/>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Deze knop dient inderdaad om een afdrukvoorbeeld te zien.</a:t>
            </a:r>
            <a:endParaRPr lang="nl-BE" dirty="0"/>
          </a:p>
        </p:txBody>
      </p:sp>
      <p:pic>
        <p:nvPicPr>
          <p:cNvPr id="14" name="Afbeelding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91680" y="4149080"/>
            <a:ext cx="504000" cy="504000"/>
          </a:xfrm>
          <a:prstGeom prst="rect">
            <a:avLst/>
          </a:prstGeom>
        </p:spPr>
      </p:pic>
    </p:spTree>
    <p:extLst>
      <p:ext uri="{BB962C8B-B14F-4D97-AF65-F5344CB8AC3E}">
        <p14:creationId xmlns:p14="http://schemas.microsoft.com/office/powerpoint/2010/main" val="25797893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De </a:t>
            </a:r>
            <a:r>
              <a:rPr lang="nl-BE" b="1" i="1" dirty="0" smtClean="0"/>
              <a:t>zoekfunctie</a:t>
            </a:r>
            <a:r>
              <a:rPr lang="nl-BE" dirty="0" smtClean="0"/>
              <a:t> activeer je met de                   -knop.</a:t>
            </a:r>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pic>
        <p:nvPicPr>
          <p:cNvPr id="5" name="Afbeelding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97462" y="4873769"/>
            <a:ext cx="1066800" cy="292100"/>
          </a:xfrm>
          <a:prstGeom prst="rect">
            <a:avLst/>
          </a:prstGeom>
        </p:spPr>
      </p:pic>
    </p:spTree>
    <p:extLst>
      <p:ext uri="{BB962C8B-B14F-4D97-AF65-F5344CB8AC3E}">
        <p14:creationId xmlns:p14="http://schemas.microsoft.com/office/powerpoint/2010/main" val="10438638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2" name="Tekstvak 11"/>
          <p:cNvSpPr txBox="1"/>
          <p:nvPr/>
        </p:nvSpPr>
        <p:spPr>
          <a:xfrm>
            <a:off x="103204" y="4281155"/>
            <a:ext cx="8928992" cy="1477328"/>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Kopiëren doe je met de                -knop</a:t>
            </a:r>
            <a:r>
              <a:rPr lang="nl-BE" dirty="0"/>
              <a:t>.</a:t>
            </a:r>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35860" y="4911869"/>
            <a:ext cx="876300" cy="215900"/>
          </a:xfrm>
          <a:prstGeom prst="rect">
            <a:avLst/>
          </a:prstGeom>
        </p:spPr>
      </p:pic>
    </p:spTree>
    <p:extLst>
      <p:ext uri="{BB962C8B-B14F-4D97-AF65-F5344CB8AC3E}">
        <p14:creationId xmlns:p14="http://schemas.microsoft.com/office/powerpoint/2010/main" val="14625589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073220" y="2952555"/>
            <a:ext cx="348746" cy="348746"/>
          </a:xfrm>
          <a:prstGeom prst="rect">
            <a:avLst/>
          </a:prstGeom>
        </p:spPr>
      </p:pic>
      <p:pic>
        <p:nvPicPr>
          <p:cNvPr id="16"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942793" y="2828485"/>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TEKSTVERWERKING: </a:t>
            </a:r>
            <a:br>
              <a:rPr lang="nl-BE" dirty="0" smtClean="0"/>
            </a:br>
            <a:r>
              <a:rPr lang="nl-BE" dirty="0" smtClean="0"/>
              <a:t>Vraag 7</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a:t>Waarvoor gebruik je </a:t>
            </a:r>
            <a:r>
              <a:rPr lang="nl-BE" dirty="0" smtClean="0"/>
              <a:t>de volgende knop         ?</a:t>
            </a:r>
            <a:endParaRPr lang="nl-BE" i="1" dirty="0"/>
          </a:p>
        </p:txBody>
      </p:sp>
      <p:grpSp>
        <p:nvGrpSpPr>
          <p:cNvPr id="11" name="Groep 10"/>
          <p:cNvGrpSpPr/>
          <p:nvPr/>
        </p:nvGrpSpPr>
        <p:grpSpPr>
          <a:xfrm>
            <a:off x="2895216" y="2657291"/>
            <a:ext cx="3332968" cy="864096"/>
            <a:chOff x="2895216" y="2657291"/>
            <a:chExt cx="3332968" cy="864096"/>
          </a:xfrm>
        </p:grpSpPr>
        <p:sp>
          <p:nvSpPr>
            <p:cNvPr id="5" name="Afgeronde rechthoek 4">
              <a:hlinkClick r:id="rId6"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7" action="ppaction://hlinksldjump"/>
            </p:cNvPr>
            <p:cNvSpPr txBox="1"/>
            <p:nvPr/>
          </p:nvSpPr>
          <p:spPr>
            <a:xfrm>
              <a:off x="2895216" y="2858505"/>
              <a:ext cx="3332968" cy="461665"/>
            </a:xfrm>
            <a:prstGeom prst="rect">
              <a:avLst/>
            </a:prstGeom>
            <a:noFill/>
          </p:spPr>
          <p:txBody>
            <a:bodyPr wrap="square" rtlCol="0">
              <a:spAutoFit/>
            </a:bodyPr>
            <a:lstStyle/>
            <a:p>
              <a:pPr algn="ctr"/>
              <a:r>
                <a:rPr lang="nl-BE" sz="2400" b="1" dirty="0" smtClean="0">
                  <a:solidFill>
                    <a:schemeClr val="bg1"/>
                  </a:solidFill>
                </a:rPr>
                <a:t>A. Opslaan</a:t>
              </a:r>
              <a:endParaRPr lang="nl-BE" sz="2400" b="1" dirty="0">
                <a:solidFill>
                  <a:schemeClr val="bg1"/>
                </a:solidFill>
              </a:endParaRPr>
            </a:p>
          </p:txBody>
        </p:sp>
      </p:grpSp>
      <p:grpSp>
        <p:nvGrpSpPr>
          <p:cNvPr id="12" name="Groep 11"/>
          <p:cNvGrpSpPr/>
          <p:nvPr/>
        </p:nvGrpSpPr>
        <p:grpSpPr>
          <a:xfrm>
            <a:off x="2891098" y="3861048"/>
            <a:ext cx="3337086" cy="864096"/>
            <a:chOff x="2891098" y="3861048"/>
            <a:chExt cx="3337086" cy="864096"/>
          </a:xfrm>
        </p:grpSpPr>
        <p:sp>
          <p:nvSpPr>
            <p:cNvPr id="6" name="Afgeronde rechthoek 5">
              <a:hlinkClick r:id="rId8"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9" action="ppaction://hlinksldjump"/>
            </p:cNvPr>
            <p:cNvSpPr txBox="1"/>
            <p:nvPr/>
          </p:nvSpPr>
          <p:spPr>
            <a:xfrm>
              <a:off x="2891098" y="4062263"/>
              <a:ext cx="3337086" cy="461665"/>
            </a:xfrm>
            <a:prstGeom prst="rect">
              <a:avLst/>
            </a:prstGeom>
            <a:noFill/>
          </p:spPr>
          <p:txBody>
            <a:bodyPr wrap="square" rtlCol="0">
              <a:spAutoFit/>
            </a:bodyPr>
            <a:lstStyle/>
            <a:p>
              <a:pPr algn="ctr"/>
              <a:r>
                <a:rPr lang="nl-BE" sz="2400" b="1" dirty="0" smtClean="0">
                  <a:solidFill>
                    <a:schemeClr val="bg1"/>
                  </a:solidFill>
                </a:rPr>
                <a:t>B. Opslaan als</a:t>
              </a:r>
              <a:endParaRPr lang="nl-BE" sz="2400" b="1" dirty="0">
                <a:solidFill>
                  <a:schemeClr val="bg1"/>
                </a:solidFill>
              </a:endParaRPr>
            </a:p>
          </p:txBody>
        </p:sp>
      </p:grpSp>
      <p:grpSp>
        <p:nvGrpSpPr>
          <p:cNvPr id="13" name="Groep 12"/>
          <p:cNvGrpSpPr/>
          <p:nvPr/>
        </p:nvGrpSpPr>
        <p:grpSpPr>
          <a:xfrm>
            <a:off x="2882860" y="5157192"/>
            <a:ext cx="3328846" cy="864096"/>
            <a:chOff x="2882860" y="5157192"/>
            <a:chExt cx="3328846" cy="864096"/>
          </a:xfrm>
        </p:grpSpPr>
        <p:sp>
          <p:nvSpPr>
            <p:cNvPr id="7" name="Afgeronde rechthoek 6">
              <a:hlinkClick r:id="rId10"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11"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Bewerken</a:t>
              </a:r>
              <a:endParaRPr lang="nl-BE" sz="2400" b="1" dirty="0">
                <a:solidFill>
                  <a:schemeClr val="bg1"/>
                </a:solidFill>
              </a:endParaRPr>
            </a:p>
          </p:txBody>
        </p:sp>
      </p:grpSp>
      <p:pic>
        <p:nvPicPr>
          <p:cNvPr id="3" name="Afbeelding 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860032" y="1792147"/>
            <a:ext cx="355600" cy="330200"/>
          </a:xfrm>
          <a:prstGeom prst="rect">
            <a:avLst/>
          </a:prstGeom>
        </p:spPr>
      </p:pic>
    </p:spTree>
    <p:extLst>
      <p:ext uri="{BB962C8B-B14F-4D97-AF65-F5344CB8AC3E}">
        <p14:creationId xmlns:p14="http://schemas.microsoft.com/office/powerpoint/2010/main" val="2812272632"/>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6"/>
                </p:tgtEl>
              </p:cMediaNode>
            </p:audio>
            <p:audio>
              <p:cMediaNode>
                <p:cTn id="8" fill="hold" display="0">
                  <p:stCondLst>
                    <p:cond delay="indefinite"/>
                  </p:stCondLst>
                  <p:endCondLst>
                    <p:cond evt="onStopAudio" delay="0">
                      <p:tgtEl>
                        <p:sldTgt/>
                      </p:tgtEl>
                    </p:cond>
                  </p:endCondLst>
                </p:cTn>
                <p:tgtEl>
                  <p:spTgt spid="17"/>
                </p:tgtEl>
              </p:cMediaNode>
            </p:audio>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fgeronde rechthoek 15"/>
          <p:cNvSpPr/>
          <p:nvPr/>
        </p:nvSpPr>
        <p:spPr>
          <a:xfrm>
            <a:off x="6579166" y="6363564"/>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949280"/>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5"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6" action="ppaction://hlinksldjump"/>
          </p:cNvPr>
          <p:cNvSpPr txBox="1"/>
          <p:nvPr/>
        </p:nvSpPr>
        <p:spPr>
          <a:xfrm>
            <a:off x="6555096" y="5939988"/>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2" name="Afbeelding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
        <p:nvSpPr>
          <p:cNvPr id="15" name="Tekstvak 14">
            <a:hlinkClick r:id="rId8"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Tree>
    <p:extLst>
      <p:ext uri="{BB962C8B-B14F-4D97-AF65-F5344CB8AC3E}">
        <p14:creationId xmlns:p14="http://schemas.microsoft.com/office/powerpoint/2010/main" val="26375786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2" name="Tekstvak 11"/>
          <p:cNvSpPr txBox="1"/>
          <p:nvPr/>
        </p:nvSpPr>
        <p:spPr>
          <a:xfrm>
            <a:off x="16203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Deze knop dient inderdaad om een bestand op te slaan </a:t>
            </a:r>
          </a:p>
          <a:p>
            <a:pPr algn="ctr"/>
            <a:r>
              <a:rPr lang="nl-BE" dirty="0" smtClean="0"/>
              <a:t>met een andere naam.</a:t>
            </a:r>
            <a:endParaRPr lang="nl-BE" dirty="0"/>
          </a:p>
        </p:txBody>
      </p:sp>
      <p:pic>
        <p:nvPicPr>
          <p:cNvPr id="15" name="Afbeelding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35696" y="4285943"/>
            <a:ext cx="355600" cy="330200"/>
          </a:xfrm>
          <a:prstGeom prst="rect">
            <a:avLst/>
          </a:prstGeom>
        </p:spPr>
      </p:pic>
    </p:spTree>
    <p:extLst>
      <p:ext uri="{BB962C8B-B14F-4D97-AF65-F5344CB8AC3E}">
        <p14:creationId xmlns:p14="http://schemas.microsoft.com/office/powerpoint/2010/main" val="149416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smtClean="0"/>
              <a:t>Opslaan</a:t>
            </a:r>
            <a:r>
              <a:rPr lang="nl-BE" dirty="0"/>
              <a:t> </a:t>
            </a:r>
            <a:r>
              <a:rPr lang="nl-BE" dirty="0" smtClean="0"/>
              <a:t>doe je met de knop       ,</a:t>
            </a:r>
          </a:p>
          <a:p>
            <a:pPr algn="ctr"/>
            <a:r>
              <a:rPr lang="nl-BE" dirty="0" smtClean="0"/>
              <a:t>Of via de tab ‘Bestand’ en dan kiezen voor ‘Opslaan’.</a:t>
            </a:r>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pic>
        <p:nvPicPr>
          <p:cNvPr id="3" name="Afbeelding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12160" y="4794372"/>
            <a:ext cx="266700" cy="292100"/>
          </a:xfrm>
          <a:prstGeom prst="rect">
            <a:avLst/>
          </a:prstGeom>
        </p:spPr>
      </p:pic>
    </p:spTree>
    <p:extLst>
      <p:ext uri="{BB962C8B-B14F-4D97-AF65-F5344CB8AC3E}">
        <p14:creationId xmlns:p14="http://schemas.microsoft.com/office/powerpoint/2010/main" val="2675902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2" name="Tekstvak 11"/>
          <p:cNvSpPr txBox="1"/>
          <p:nvPr/>
        </p:nvSpPr>
        <p:spPr>
          <a:xfrm>
            <a:off x="103204" y="4281155"/>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Er is geen aparte knop om te </a:t>
            </a:r>
            <a:r>
              <a:rPr lang="nl-BE" b="1" i="1" dirty="0" smtClean="0"/>
              <a:t>bewerken</a:t>
            </a:r>
            <a:r>
              <a:rPr lang="nl-BE" dirty="0" smtClean="0"/>
              <a:t>, omdat je verschillende dingen kan bewerken: lettertype, puntgrootte, kleur, alinea-opmaak, … en je hebt voor elk een aparte knop,</a:t>
            </a:r>
            <a:endParaRPr lang="nl-BE" dirty="0"/>
          </a:p>
          <a:p>
            <a:pPr algn="ctr"/>
            <a:endParaRPr lang="nl-BE" dirty="0"/>
          </a:p>
          <a:p>
            <a:pPr algn="ctr"/>
            <a:r>
              <a:rPr lang="nl-BE" dirty="0" smtClean="0"/>
              <a:t>Probeer </a:t>
            </a:r>
            <a:r>
              <a:rPr lang="nl-BE" dirty="0"/>
              <a:t>het nog een keer</a:t>
            </a:r>
            <a:r>
              <a:rPr lang="nl-BE" dirty="0" smtClean="0"/>
              <a:t>. </a:t>
            </a:r>
            <a:endParaRPr lang="nl-BE" dirty="0"/>
          </a:p>
        </p:txBody>
      </p:sp>
    </p:spTree>
    <p:extLst>
      <p:ext uri="{BB962C8B-B14F-4D97-AF65-F5344CB8AC3E}">
        <p14:creationId xmlns:p14="http://schemas.microsoft.com/office/powerpoint/2010/main" val="38927907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073220" y="2952555"/>
            <a:ext cx="348746" cy="348746"/>
          </a:xfrm>
          <a:prstGeom prst="rect">
            <a:avLst/>
          </a:prstGeom>
        </p:spPr>
      </p:pic>
      <p:pic>
        <p:nvPicPr>
          <p:cNvPr id="16"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942793" y="2828485"/>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TEKSTVERWERKING: </a:t>
            </a:r>
            <a:br>
              <a:rPr lang="nl-BE" dirty="0" smtClean="0"/>
            </a:br>
            <a:r>
              <a:rPr lang="nl-BE" dirty="0" smtClean="0"/>
              <a:t>Vraag 8</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Wat betekent deze knop        ?</a:t>
            </a:r>
            <a:endParaRPr lang="nl-BE" i="1" dirty="0"/>
          </a:p>
        </p:txBody>
      </p:sp>
      <p:grpSp>
        <p:nvGrpSpPr>
          <p:cNvPr id="11" name="Groep 10"/>
          <p:cNvGrpSpPr/>
          <p:nvPr/>
        </p:nvGrpSpPr>
        <p:grpSpPr>
          <a:xfrm>
            <a:off x="2172659" y="2657291"/>
            <a:ext cx="4834761" cy="1032211"/>
            <a:chOff x="2895216" y="2657291"/>
            <a:chExt cx="3332968" cy="1032211"/>
          </a:xfrm>
        </p:grpSpPr>
        <p:sp>
          <p:nvSpPr>
            <p:cNvPr id="5" name="Afgeronde rechthoek 4">
              <a:hlinkClick r:id="rId6"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7" action="ppaction://hlinksldjump"/>
            </p:cNvPr>
            <p:cNvSpPr txBox="1"/>
            <p:nvPr/>
          </p:nvSpPr>
          <p:spPr>
            <a:xfrm>
              <a:off x="2895216" y="2858505"/>
              <a:ext cx="3332968" cy="830997"/>
            </a:xfrm>
            <a:prstGeom prst="rect">
              <a:avLst/>
            </a:prstGeom>
            <a:noFill/>
          </p:spPr>
          <p:txBody>
            <a:bodyPr wrap="square" rtlCol="0">
              <a:spAutoFit/>
            </a:bodyPr>
            <a:lstStyle/>
            <a:p>
              <a:pPr algn="ctr"/>
              <a:r>
                <a:rPr lang="nl-BE" sz="2400" b="1" dirty="0" smtClean="0">
                  <a:solidFill>
                    <a:schemeClr val="bg1"/>
                  </a:solidFill>
                </a:rPr>
                <a:t>A. Symbolen invoeren</a:t>
              </a:r>
              <a:endParaRPr lang="nl-BE" sz="2400" b="1" dirty="0">
                <a:solidFill>
                  <a:schemeClr val="bg1"/>
                </a:solidFill>
              </a:endParaRPr>
            </a:p>
          </p:txBody>
        </p:sp>
      </p:grpSp>
      <p:grpSp>
        <p:nvGrpSpPr>
          <p:cNvPr id="12" name="Groep 11"/>
          <p:cNvGrpSpPr/>
          <p:nvPr/>
        </p:nvGrpSpPr>
        <p:grpSpPr>
          <a:xfrm>
            <a:off x="2136580" y="3861048"/>
            <a:ext cx="4870840" cy="1032212"/>
            <a:chOff x="2891098" y="3861048"/>
            <a:chExt cx="3337086" cy="1032212"/>
          </a:xfrm>
        </p:grpSpPr>
        <p:sp>
          <p:nvSpPr>
            <p:cNvPr id="6" name="Afgeronde rechthoek 5">
              <a:hlinkClick r:id="rId8"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9" action="ppaction://hlinksldjump"/>
            </p:cNvPr>
            <p:cNvSpPr txBox="1"/>
            <p:nvPr/>
          </p:nvSpPr>
          <p:spPr>
            <a:xfrm>
              <a:off x="2891098" y="4062263"/>
              <a:ext cx="3337086" cy="830997"/>
            </a:xfrm>
            <a:prstGeom prst="rect">
              <a:avLst/>
            </a:prstGeom>
            <a:noFill/>
          </p:spPr>
          <p:txBody>
            <a:bodyPr wrap="square" rtlCol="0">
              <a:spAutoFit/>
            </a:bodyPr>
            <a:lstStyle/>
            <a:p>
              <a:pPr algn="ctr"/>
              <a:r>
                <a:rPr lang="nl-BE" sz="2400" b="1" dirty="0" smtClean="0">
                  <a:solidFill>
                    <a:schemeClr val="bg1"/>
                  </a:solidFill>
                </a:rPr>
                <a:t>B. Alles weergeven/verbergen</a:t>
              </a:r>
              <a:endParaRPr lang="nl-BE" sz="2400" b="1" dirty="0">
                <a:solidFill>
                  <a:schemeClr val="bg1"/>
                </a:solidFill>
              </a:endParaRPr>
            </a:p>
          </p:txBody>
        </p:sp>
      </p:grpSp>
      <p:grpSp>
        <p:nvGrpSpPr>
          <p:cNvPr id="13" name="Groep 12"/>
          <p:cNvGrpSpPr/>
          <p:nvPr/>
        </p:nvGrpSpPr>
        <p:grpSpPr>
          <a:xfrm>
            <a:off x="2202541" y="5157192"/>
            <a:ext cx="4804879" cy="864096"/>
            <a:chOff x="2882860" y="5157192"/>
            <a:chExt cx="3328846" cy="864096"/>
          </a:xfrm>
        </p:grpSpPr>
        <p:sp>
          <p:nvSpPr>
            <p:cNvPr id="7" name="Afgeronde rechthoek 6">
              <a:hlinkClick r:id="rId10"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11"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Printen</a:t>
              </a:r>
              <a:endParaRPr lang="nl-BE" sz="2400" b="1" dirty="0">
                <a:solidFill>
                  <a:schemeClr val="bg1"/>
                </a:solidFill>
              </a:endParaRPr>
            </a:p>
          </p:txBody>
        </p:sp>
      </p:grpSp>
      <p:pic>
        <p:nvPicPr>
          <p:cNvPr id="15" name="Afbeelding 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72267" y="1832438"/>
            <a:ext cx="254000" cy="279400"/>
          </a:xfrm>
          <a:prstGeom prst="rect">
            <a:avLst/>
          </a:prstGeom>
        </p:spPr>
      </p:pic>
    </p:spTree>
    <p:extLst>
      <p:ext uri="{BB962C8B-B14F-4D97-AF65-F5344CB8AC3E}">
        <p14:creationId xmlns:p14="http://schemas.microsoft.com/office/powerpoint/2010/main" val="1885551103"/>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6"/>
                </p:tgtEl>
              </p:cMediaNode>
            </p:audio>
            <p:audio>
              <p:cMediaNode>
                <p:cTn id="8" fill="hold" display="0">
                  <p:stCondLst>
                    <p:cond delay="indefinite"/>
                  </p:stCondLst>
                  <p:endCondLst>
                    <p:cond evt="onStopAudio" delay="0">
                      <p:tgtEl>
                        <p:sldTgt/>
                      </p:tgtEl>
                    </p:cond>
                  </p:endCondLst>
                </p:cTn>
                <p:tgtEl>
                  <p:spTgt spid="1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620416" y="3000561"/>
            <a:ext cx="609600" cy="609600"/>
          </a:xfrm>
          <a:prstGeom prst="rect">
            <a:avLst/>
          </a:prstGeom>
        </p:spPr>
      </p:pic>
      <p:pic>
        <p:nvPicPr>
          <p:cNvPr id="14"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620416" y="3000563"/>
            <a:ext cx="609600" cy="609600"/>
          </a:xfrm>
          <a:prstGeom prst="rect">
            <a:avLst/>
          </a:prstGeom>
        </p:spPr>
      </p:pic>
      <p:sp>
        <p:nvSpPr>
          <p:cNvPr id="2" name="Titel 1"/>
          <p:cNvSpPr>
            <a:spLocks noGrp="1"/>
          </p:cNvSpPr>
          <p:nvPr>
            <p:ph type="title"/>
          </p:nvPr>
        </p:nvSpPr>
        <p:spPr/>
        <p:txBody>
          <a:bodyPr>
            <a:normAutofit fontScale="90000"/>
          </a:bodyPr>
          <a:lstStyle/>
          <a:p>
            <a:r>
              <a:rPr lang="nl-BE" dirty="0"/>
              <a:t>COMPUTERS EN </a:t>
            </a:r>
            <a:r>
              <a:rPr lang="nl-BE" dirty="0" smtClean="0"/>
              <a:t>NETWERKEN: </a:t>
            </a:r>
            <a:br>
              <a:rPr lang="nl-BE" dirty="0" smtClean="0"/>
            </a:br>
            <a:r>
              <a:rPr lang="nl-BE" dirty="0" smtClean="0"/>
              <a:t>Vraag 2</a:t>
            </a:r>
            <a:endParaRPr lang="nl-BE" dirty="0"/>
          </a:p>
        </p:txBody>
      </p:sp>
      <p:sp>
        <p:nvSpPr>
          <p:cNvPr id="4" name="Tekstvak 3"/>
          <p:cNvSpPr txBox="1"/>
          <p:nvPr/>
        </p:nvSpPr>
        <p:spPr>
          <a:xfrm>
            <a:off x="251520" y="1763524"/>
            <a:ext cx="8640960" cy="923330"/>
          </a:xfrm>
          <a:prstGeom prst="rect">
            <a:avLst/>
          </a:prstGeom>
          <a:noFill/>
        </p:spPr>
        <p:txBody>
          <a:bodyPr wrap="square" rtlCol="0">
            <a:spAutoFit/>
          </a:bodyPr>
          <a:lstStyle/>
          <a:p>
            <a:pPr algn="just"/>
            <a:r>
              <a:rPr lang="nl-BE" dirty="0" smtClean="0"/>
              <a:t>E-mails: inkomende en uitgaande mails hebben een protocol. POP is voor inkomende mail, en staat voor </a:t>
            </a:r>
            <a:r>
              <a:rPr lang="nl-BE" i="1" dirty="0" smtClean="0"/>
              <a:t>Post Office Protocol</a:t>
            </a:r>
            <a:r>
              <a:rPr lang="nl-BE" dirty="0" smtClean="0"/>
              <a:t>. Voor uitgaande mail is dit </a:t>
            </a:r>
            <a:r>
              <a:rPr lang="nl-BE" i="1" dirty="0" smtClean="0"/>
              <a:t>SMTP</a:t>
            </a:r>
            <a:r>
              <a:rPr lang="nl-BE" dirty="0" smtClean="0"/>
              <a:t>. Waar staat het voor?</a:t>
            </a:r>
            <a:endParaRPr lang="nl-BE" dirty="0"/>
          </a:p>
        </p:txBody>
      </p:sp>
      <p:grpSp>
        <p:nvGrpSpPr>
          <p:cNvPr id="11" name="Groep 10"/>
          <p:cNvGrpSpPr/>
          <p:nvPr/>
        </p:nvGrpSpPr>
        <p:grpSpPr>
          <a:xfrm>
            <a:off x="107504" y="2873315"/>
            <a:ext cx="8928992" cy="864096"/>
            <a:chOff x="107504" y="2657291"/>
            <a:chExt cx="8928992" cy="864096"/>
          </a:xfrm>
        </p:grpSpPr>
        <p:sp>
          <p:nvSpPr>
            <p:cNvPr id="5" name="Afgeronde rechthoek 4">
              <a:hlinkClick r:id="rId5" action="ppaction://hlinksldjump"/>
            </p:cNvPr>
            <p:cNvSpPr/>
            <p:nvPr/>
          </p:nvSpPr>
          <p:spPr>
            <a:xfrm>
              <a:off x="1620416" y="2657291"/>
              <a:ext cx="5975920"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6" action="ppaction://hlinksldjump"/>
            </p:cNvPr>
            <p:cNvSpPr txBox="1"/>
            <p:nvPr/>
          </p:nvSpPr>
          <p:spPr>
            <a:xfrm>
              <a:off x="107504" y="2858505"/>
              <a:ext cx="8928992" cy="461665"/>
            </a:xfrm>
            <a:prstGeom prst="rect">
              <a:avLst/>
            </a:prstGeom>
            <a:noFill/>
          </p:spPr>
          <p:txBody>
            <a:bodyPr wrap="square" rtlCol="0">
              <a:spAutoFit/>
            </a:bodyPr>
            <a:lstStyle/>
            <a:p>
              <a:pPr algn="ctr"/>
              <a:r>
                <a:rPr lang="nl-BE" sz="2400" b="1" dirty="0" smtClean="0">
                  <a:solidFill>
                    <a:schemeClr val="bg1"/>
                  </a:solidFill>
                </a:rPr>
                <a:t>A. Simple Mail Transfer Protocol</a:t>
              </a:r>
              <a:endParaRPr lang="nl-BE" sz="2400" b="1" dirty="0">
                <a:solidFill>
                  <a:schemeClr val="bg1"/>
                </a:solidFill>
              </a:endParaRPr>
            </a:p>
          </p:txBody>
        </p:sp>
      </p:grpSp>
      <p:grpSp>
        <p:nvGrpSpPr>
          <p:cNvPr id="12" name="Groep 11"/>
          <p:cNvGrpSpPr/>
          <p:nvPr/>
        </p:nvGrpSpPr>
        <p:grpSpPr>
          <a:xfrm>
            <a:off x="1575822" y="4077072"/>
            <a:ext cx="6020514" cy="864096"/>
            <a:chOff x="2891098" y="3861048"/>
            <a:chExt cx="3337086" cy="864096"/>
          </a:xfrm>
        </p:grpSpPr>
        <p:sp>
          <p:nvSpPr>
            <p:cNvPr id="6" name="Afgeronde rechthoek 5">
              <a:hlinkClick r:id="rId7"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8" action="ppaction://hlinksldjump"/>
            </p:cNvPr>
            <p:cNvSpPr txBox="1"/>
            <p:nvPr/>
          </p:nvSpPr>
          <p:spPr>
            <a:xfrm>
              <a:off x="2891098" y="4062263"/>
              <a:ext cx="3337085" cy="461665"/>
            </a:xfrm>
            <a:prstGeom prst="rect">
              <a:avLst/>
            </a:prstGeom>
            <a:noFill/>
          </p:spPr>
          <p:txBody>
            <a:bodyPr wrap="square" rtlCol="0">
              <a:spAutoFit/>
            </a:bodyPr>
            <a:lstStyle/>
            <a:p>
              <a:pPr algn="ctr"/>
              <a:r>
                <a:rPr lang="nl-BE" sz="2400" b="1" dirty="0" smtClean="0">
                  <a:solidFill>
                    <a:schemeClr val="bg1"/>
                  </a:solidFill>
                </a:rPr>
                <a:t>B. Server Mail Transfer Protocol</a:t>
              </a:r>
              <a:endParaRPr lang="nl-BE" sz="2400" b="1" dirty="0">
                <a:solidFill>
                  <a:schemeClr val="bg1"/>
                </a:solidFill>
              </a:endParaRPr>
            </a:p>
          </p:txBody>
        </p:sp>
      </p:grpSp>
      <p:grpSp>
        <p:nvGrpSpPr>
          <p:cNvPr id="13" name="Groep 12"/>
          <p:cNvGrpSpPr/>
          <p:nvPr/>
        </p:nvGrpSpPr>
        <p:grpSpPr>
          <a:xfrm>
            <a:off x="107503" y="5373216"/>
            <a:ext cx="8928992" cy="864096"/>
            <a:chOff x="2040114" y="5157192"/>
            <a:chExt cx="5225024" cy="864096"/>
          </a:xfrm>
        </p:grpSpPr>
        <p:sp>
          <p:nvSpPr>
            <p:cNvPr id="7" name="Afgeronde rechthoek 6">
              <a:hlinkClick r:id="rId5" action="ppaction://hlinksldjump"/>
            </p:cNvPr>
            <p:cNvSpPr/>
            <p:nvPr/>
          </p:nvSpPr>
          <p:spPr>
            <a:xfrm>
              <a:off x="2899338" y="5157192"/>
              <a:ext cx="3523055"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9" action="ppaction://hlinksldjump"/>
            </p:cNvPr>
            <p:cNvSpPr txBox="1"/>
            <p:nvPr/>
          </p:nvSpPr>
          <p:spPr>
            <a:xfrm>
              <a:off x="2040114" y="5358407"/>
              <a:ext cx="5225024" cy="461665"/>
            </a:xfrm>
            <a:prstGeom prst="rect">
              <a:avLst/>
            </a:prstGeom>
            <a:noFill/>
          </p:spPr>
          <p:txBody>
            <a:bodyPr wrap="square" rtlCol="0">
              <a:spAutoFit/>
            </a:bodyPr>
            <a:lstStyle/>
            <a:p>
              <a:pPr algn="ctr"/>
              <a:r>
                <a:rPr lang="nl-BE" sz="2400" b="1" dirty="0" smtClean="0">
                  <a:solidFill>
                    <a:schemeClr val="bg1"/>
                  </a:solidFill>
                </a:rPr>
                <a:t>C. Simpel </a:t>
              </a:r>
              <a:r>
                <a:rPr lang="nl-BE" sz="2400" b="1" dirty="0" err="1" smtClean="0">
                  <a:solidFill>
                    <a:schemeClr val="bg1"/>
                  </a:solidFill>
                </a:rPr>
                <a:t>Modulate</a:t>
              </a:r>
              <a:r>
                <a:rPr lang="nl-BE" sz="2400" b="1" dirty="0" smtClean="0">
                  <a:solidFill>
                    <a:schemeClr val="bg1"/>
                  </a:solidFill>
                </a:rPr>
                <a:t> Transfer Protocol</a:t>
              </a:r>
              <a:endParaRPr lang="nl-BE" sz="2400" b="1" dirty="0">
                <a:solidFill>
                  <a:schemeClr val="bg1"/>
                </a:solidFill>
              </a:endParaRPr>
            </a:p>
          </p:txBody>
        </p:sp>
      </p:grpSp>
    </p:spTree>
    <p:extLst>
      <p:ext uri="{BB962C8B-B14F-4D97-AF65-F5344CB8AC3E}">
        <p14:creationId xmlns:p14="http://schemas.microsoft.com/office/powerpoint/2010/main" val="3455766231"/>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4"/>
                </p:tgtEl>
              </p:cMediaNode>
            </p:audio>
            <p:audio>
              <p:cMediaNode>
                <p:cTn id="8" fill="hold" display="0">
                  <p:stCondLst>
                    <p:cond delay="indefinite"/>
                  </p:stCondLst>
                  <p:endCondLst>
                    <p:cond evt="onStopAudio" delay="0">
                      <p:tgtEl>
                        <p:sldTgt/>
                      </p:tgtEl>
                    </p:cond>
                  </p:endCondLst>
                </p:cTn>
                <p:tgtEl>
                  <p:spTgt spid="15"/>
                </p:tgtEl>
              </p:cMediaNode>
            </p:audio>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fgeronde rechthoek 15"/>
          <p:cNvSpPr/>
          <p:nvPr/>
        </p:nvSpPr>
        <p:spPr>
          <a:xfrm>
            <a:off x="6579166" y="6363564"/>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949280"/>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5"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6" action="ppaction://hlinksldjump"/>
          </p:cNvPr>
          <p:cNvSpPr txBox="1"/>
          <p:nvPr/>
        </p:nvSpPr>
        <p:spPr>
          <a:xfrm>
            <a:off x="6555096" y="5939988"/>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2" name="Afbeelding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
        <p:nvSpPr>
          <p:cNvPr id="15" name="Tekstvak 14">
            <a:hlinkClick r:id="rId8"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Tree>
    <p:extLst>
      <p:ext uri="{BB962C8B-B14F-4D97-AF65-F5344CB8AC3E}">
        <p14:creationId xmlns:p14="http://schemas.microsoft.com/office/powerpoint/2010/main" val="241253253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2" name="Tekstvak 11"/>
          <p:cNvSpPr txBox="1"/>
          <p:nvPr/>
        </p:nvSpPr>
        <p:spPr>
          <a:xfrm>
            <a:off x="16203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Met deze knop geef je alle alineamarkeringen en andere </a:t>
            </a:r>
          </a:p>
          <a:p>
            <a:pPr algn="ctr"/>
            <a:r>
              <a:rPr lang="nl-BE" dirty="0" smtClean="0"/>
              <a:t>verborgen opmaaksymbolen weer (of je verbergt ze terug).</a:t>
            </a:r>
            <a:endParaRPr lang="nl-BE" dirty="0"/>
          </a:p>
        </p:txBody>
      </p:sp>
      <p:pic>
        <p:nvPicPr>
          <p:cNvPr id="3" name="Afbeelding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35696" y="4149080"/>
            <a:ext cx="458182" cy="504000"/>
          </a:xfrm>
          <a:prstGeom prst="rect">
            <a:avLst/>
          </a:prstGeom>
        </p:spPr>
      </p:pic>
    </p:spTree>
    <p:extLst>
      <p:ext uri="{BB962C8B-B14F-4D97-AF65-F5344CB8AC3E}">
        <p14:creationId xmlns:p14="http://schemas.microsoft.com/office/powerpoint/2010/main" val="25042406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smtClean="0"/>
              <a:t>Symbolen invoeren </a:t>
            </a:r>
            <a:r>
              <a:rPr lang="nl-BE" dirty="0" smtClean="0"/>
              <a:t>doe je via de tab ‘Invoegen’, </a:t>
            </a:r>
          </a:p>
          <a:p>
            <a:pPr algn="ctr"/>
            <a:r>
              <a:rPr lang="nl-BE" dirty="0" smtClean="0"/>
              <a:t>en daar kies je voor de knop                    .</a:t>
            </a:r>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pic>
        <p:nvPicPr>
          <p:cNvPr id="3" name="Afbeelding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80112" y="5157192"/>
            <a:ext cx="1104900" cy="203200"/>
          </a:xfrm>
          <a:prstGeom prst="rect">
            <a:avLst/>
          </a:prstGeom>
        </p:spPr>
      </p:pic>
    </p:spTree>
    <p:extLst>
      <p:ext uri="{BB962C8B-B14F-4D97-AF65-F5344CB8AC3E}">
        <p14:creationId xmlns:p14="http://schemas.microsoft.com/office/powerpoint/2010/main" val="14521341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2" name="Tekstvak 11"/>
          <p:cNvSpPr txBox="1"/>
          <p:nvPr/>
        </p:nvSpPr>
        <p:spPr>
          <a:xfrm>
            <a:off x="103204" y="4281155"/>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Printen doe je met de       knop,</a:t>
            </a:r>
          </a:p>
          <a:p>
            <a:pPr algn="ctr"/>
            <a:r>
              <a:rPr lang="nl-BE" dirty="0"/>
              <a:t>o</a:t>
            </a:r>
            <a:r>
              <a:rPr lang="nl-BE" dirty="0" smtClean="0"/>
              <a:t>f via de tab ‘Bestand’ en dan kiezen voor ‘Afdrukken’.</a:t>
            </a:r>
            <a:endParaRPr lang="nl-BE" dirty="0"/>
          </a:p>
          <a:p>
            <a:pPr algn="ctr"/>
            <a:endParaRPr lang="nl-BE" dirty="0"/>
          </a:p>
          <a:p>
            <a:pPr algn="ctr"/>
            <a:r>
              <a:rPr lang="nl-BE" dirty="0" smtClean="0"/>
              <a:t>Probeer </a:t>
            </a:r>
            <a:r>
              <a:rPr lang="nl-BE" dirty="0"/>
              <a:t>het nog een keer</a:t>
            </a:r>
            <a:r>
              <a:rPr lang="nl-BE" dirty="0" smtClean="0"/>
              <a:t>. </a:t>
            </a:r>
            <a:endParaRPr lang="nl-BE" dirty="0"/>
          </a:p>
        </p:txBody>
      </p:sp>
      <p:pic>
        <p:nvPicPr>
          <p:cNvPr id="3" name="Afbeelding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57419" y="4873769"/>
            <a:ext cx="254000" cy="292100"/>
          </a:xfrm>
          <a:prstGeom prst="rect">
            <a:avLst/>
          </a:prstGeom>
        </p:spPr>
      </p:pic>
    </p:spTree>
    <p:extLst>
      <p:ext uri="{BB962C8B-B14F-4D97-AF65-F5344CB8AC3E}">
        <p14:creationId xmlns:p14="http://schemas.microsoft.com/office/powerpoint/2010/main" val="24810920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073220" y="2952555"/>
            <a:ext cx="348746" cy="348746"/>
          </a:xfrm>
          <a:prstGeom prst="rect">
            <a:avLst/>
          </a:prstGeom>
        </p:spPr>
      </p:pic>
      <p:pic>
        <p:nvPicPr>
          <p:cNvPr id="16"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942793" y="2828485"/>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TEKSTVERWERKING: </a:t>
            </a:r>
            <a:br>
              <a:rPr lang="nl-BE" dirty="0" smtClean="0"/>
            </a:br>
            <a:r>
              <a:rPr lang="nl-BE" dirty="0" smtClean="0"/>
              <a:t>Vraag 9</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Wat doe je met deze knop        ?</a:t>
            </a:r>
            <a:endParaRPr lang="nl-BE" i="1" dirty="0"/>
          </a:p>
        </p:txBody>
      </p:sp>
      <p:grpSp>
        <p:nvGrpSpPr>
          <p:cNvPr id="11" name="Groep 10"/>
          <p:cNvGrpSpPr/>
          <p:nvPr/>
        </p:nvGrpSpPr>
        <p:grpSpPr>
          <a:xfrm>
            <a:off x="2172659" y="2657291"/>
            <a:ext cx="4834761" cy="864096"/>
            <a:chOff x="2895216" y="2657291"/>
            <a:chExt cx="3332968" cy="864096"/>
          </a:xfrm>
        </p:grpSpPr>
        <p:sp>
          <p:nvSpPr>
            <p:cNvPr id="5" name="Afgeronde rechthoek 4">
              <a:hlinkClick r:id="rId6"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7" action="ppaction://hlinksldjump"/>
            </p:cNvPr>
            <p:cNvSpPr txBox="1"/>
            <p:nvPr/>
          </p:nvSpPr>
          <p:spPr>
            <a:xfrm>
              <a:off x="2895216" y="2858505"/>
              <a:ext cx="3332968" cy="461665"/>
            </a:xfrm>
            <a:prstGeom prst="rect">
              <a:avLst/>
            </a:prstGeom>
            <a:noFill/>
          </p:spPr>
          <p:txBody>
            <a:bodyPr wrap="square" rtlCol="0">
              <a:spAutoFit/>
            </a:bodyPr>
            <a:lstStyle/>
            <a:p>
              <a:pPr algn="ctr"/>
              <a:r>
                <a:rPr lang="nl-BE" sz="2400" b="1" dirty="0" smtClean="0">
                  <a:solidFill>
                    <a:schemeClr val="bg1"/>
                  </a:solidFill>
                </a:rPr>
                <a:t>A. Opslaan</a:t>
              </a:r>
              <a:endParaRPr lang="nl-BE" sz="2400" b="1" dirty="0">
                <a:solidFill>
                  <a:schemeClr val="bg1"/>
                </a:solidFill>
              </a:endParaRPr>
            </a:p>
          </p:txBody>
        </p:sp>
      </p:grpSp>
      <p:grpSp>
        <p:nvGrpSpPr>
          <p:cNvPr id="12" name="Groep 11"/>
          <p:cNvGrpSpPr/>
          <p:nvPr/>
        </p:nvGrpSpPr>
        <p:grpSpPr>
          <a:xfrm>
            <a:off x="2136580" y="3861048"/>
            <a:ext cx="4870840" cy="864096"/>
            <a:chOff x="2891098" y="3861048"/>
            <a:chExt cx="3337086" cy="864096"/>
          </a:xfrm>
        </p:grpSpPr>
        <p:sp>
          <p:nvSpPr>
            <p:cNvPr id="6" name="Afgeronde rechthoek 5">
              <a:hlinkClick r:id="rId8"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9" action="ppaction://hlinksldjump"/>
            </p:cNvPr>
            <p:cNvSpPr txBox="1"/>
            <p:nvPr/>
          </p:nvSpPr>
          <p:spPr>
            <a:xfrm>
              <a:off x="2891098" y="4062263"/>
              <a:ext cx="3337086" cy="461665"/>
            </a:xfrm>
            <a:prstGeom prst="rect">
              <a:avLst/>
            </a:prstGeom>
            <a:noFill/>
          </p:spPr>
          <p:txBody>
            <a:bodyPr wrap="square" rtlCol="0">
              <a:spAutoFit/>
            </a:bodyPr>
            <a:lstStyle/>
            <a:p>
              <a:pPr algn="ctr"/>
              <a:r>
                <a:rPr lang="nl-BE" sz="2400" b="1" dirty="0" smtClean="0">
                  <a:solidFill>
                    <a:schemeClr val="bg1"/>
                  </a:solidFill>
                </a:rPr>
                <a:t>B. Kopiëren</a:t>
              </a:r>
              <a:endParaRPr lang="nl-BE" sz="2400" b="1" dirty="0">
                <a:solidFill>
                  <a:schemeClr val="bg1"/>
                </a:solidFill>
              </a:endParaRPr>
            </a:p>
          </p:txBody>
        </p:sp>
      </p:grpSp>
      <p:grpSp>
        <p:nvGrpSpPr>
          <p:cNvPr id="13" name="Groep 12"/>
          <p:cNvGrpSpPr/>
          <p:nvPr/>
        </p:nvGrpSpPr>
        <p:grpSpPr>
          <a:xfrm>
            <a:off x="2202541" y="5157192"/>
            <a:ext cx="4804879" cy="864096"/>
            <a:chOff x="2882860" y="5157192"/>
            <a:chExt cx="3328846" cy="864096"/>
          </a:xfrm>
        </p:grpSpPr>
        <p:sp>
          <p:nvSpPr>
            <p:cNvPr id="7" name="Afgeronde rechthoek 6">
              <a:hlinkClick r:id="rId10"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11" action="ppaction://hlinksldjump"/>
            </p:cNvPr>
            <p:cNvSpPr txBox="1"/>
            <p:nvPr/>
          </p:nvSpPr>
          <p:spPr>
            <a:xfrm>
              <a:off x="2882860" y="5358407"/>
              <a:ext cx="3328846" cy="461665"/>
            </a:xfrm>
            <a:prstGeom prst="rect">
              <a:avLst/>
            </a:prstGeom>
            <a:noFill/>
          </p:spPr>
          <p:txBody>
            <a:bodyPr wrap="square" rtlCol="0">
              <a:spAutoFit/>
            </a:bodyPr>
            <a:lstStyle/>
            <a:p>
              <a:pPr algn="ctr"/>
              <a:r>
                <a:rPr lang="nl-BE" sz="2400" b="1" dirty="0" smtClean="0">
                  <a:solidFill>
                    <a:schemeClr val="bg1"/>
                  </a:solidFill>
                </a:rPr>
                <a:t>C. Plakken</a:t>
              </a:r>
              <a:endParaRPr lang="nl-BE" sz="2400" b="1" dirty="0">
                <a:solidFill>
                  <a:schemeClr val="bg1"/>
                </a:solidFill>
              </a:endParaRPr>
            </a:p>
          </p:txBody>
        </p:sp>
      </p:grpSp>
      <p:pic>
        <p:nvPicPr>
          <p:cNvPr id="3" name="Afbeelding 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87293" y="1777256"/>
            <a:ext cx="330200" cy="355600"/>
          </a:xfrm>
          <a:prstGeom prst="rect">
            <a:avLst/>
          </a:prstGeom>
        </p:spPr>
      </p:pic>
    </p:spTree>
    <p:extLst>
      <p:ext uri="{BB962C8B-B14F-4D97-AF65-F5344CB8AC3E}">
        <p14:creationId xmlns:p14="http://schemas.microsoft.com/office/powerpoint/2010/main" val="2310707802"/>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6"/>
                </p:tgtEl>
              </p:cMediaNode>
            </p:audio>
            <p:audio>
              <p:cMediaNode>
                <p:cTn id="8" fill="hold" display="0">
                  <p:stCondLst>
                    <p:cond delay="indefinite"/>
                  </p:stCondLst>
                  <p:endCondLst>
                    <p:cond evt="onStopAudio" delay="0">
                      <p:tgtEl>
                        <p:sldTgt/>
                      </p:tgtEl>
                    </p:cond>
                  </p:endCondLst>
                </p:cTn>
                <p:tgtEl>
                  <p:spTgt spid="17"/>
                </p:tgtEl>
              </p:cMediaNode>
            </p:audio>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fgeronde rechthoek 15"/>
          <p:cNvSpPr/>
          <p:nvPr/>
        </p:nvSpPr>
        <p:spPr>
          <a:xfrm>
            <a:off x="6579166" y="6363564"/>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pic>
        <p:nvPicPr>
          <p:cNvPr id="8" name="Family Feud Wrong Answer Buzzer - Sound Effect.wma">
            <a:hlinkClick r:id="" action="ppaction://media"/>
          </p:cNvPr>
          <p:cNvPicPr>
            <a:picLocks noChangeAspect="1"/>
          </p:cNvPicPr>
          <p:nvPr>
            <a:audioFile r:link="rId1"/>
            <p:extLst>
              <p:ext uri="{DAA4B4D4-6D71-4841-9C94-3DE7FCFB9230}">
                <p14:media xmlns:p14="http://schemas.microsoft.com/office/powerpoint/2010/main" r:embed="rId2">
                  <p14:trim end="11668.5633"/>
                </p14:media>
              </p:ext>
            </p:extLst>
          </p:nvPr>
        </p:nvPicPr>
        <p:blipFill>
          <a:blip r:embed="rId4" cstate="print"/>
          <a:stretch>
            <a:fillRect/>
          </a:stretch>
        </p:blipFill>
        <p:spPr>
          <a:xfrm>
            <a:off x="4149675" y="2970162"/>
            <a:ext cx="609600" cy="609600"/>
          </a:xfrm>
          <a:prstGeom prst="rect">
            <a:avLst/>
          </a:prstGeom>
        </p:spPr>
      </p:pic>
      <p:sp>
        <p:nvSpPr>
          <p:cNvPr id="14" name="Afgeronde rechthoek 13"/>
          <p:cNvSpPr/>
          <p:nvPr/>
        </p:nvSpPr>
        <p:spPr>
          <a:xfrm>
            <a:off x="6582491" y="5949280"/>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err="1" smtClean="0"/>
              <a:t>Time’s</a:t>
            </a:r>
            <a:r>
              <a:rPr lang="nl-BE" dirty="0" smtClean="0"/>
              <a:t> up!</a:t>
            </a:r>
            <a:endParaRPr lang="nl-BE" dirty="0"/>
          </a:p>
        </p:txBody>
      </p:sp>
      <p:sp>
        <p:nvSpPr>
          <p:cNvPr id="17" name="Tekstvak 16"/>
          <p:cNvSpPr txBox="1"/>
          <p:nvPr/>
        </p:nvSpPr>
        <p:spPr>
          <a:xfrm>
            <a:off x="103204" y="4281155"/>
            <a:ext cx="8928992" cy="923330"/>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Jammer, je tijd is voorbij.</a:t>
            </a:r>
          </a:p>
          <a:p>
            <a:pPr algn="ctr"/>
            <a:endParaRPr lang="nl-BE" dirty="0"/>
          </a:p>
          <a:p>
            <a:pPr algn="ctr"/>
            <a:r>
              <a:rPr lang="nl-BE" dirty="0" smtClean="0"/>
              <a:t>Probeer </a:t>
            </a:r>
            <a:r>
              <a:rPr lang="nl-BE" dirty="0"/>
              <a:t>het nog een </a:t>
            </a:r>
            <a:r>
              <a:rPr lang="nl-BE" dirty="0" smtClean="0"/>
              <a:t>keer, of ga naar de volgende vraag. </a:t>
            </a:r>
            <a:endParaRPr lang="nl-BE" dirty="0"/>
          </a:p>
        </p:txBody>
      </p:sp>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5"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3" name="Tekstvak 12">
            <a:hlinkClick r:id="rId6" action="ppaction://hlinksldjump"/>
          </p:cNvPr>
          <p:cNvSpPr txBox="1"/>
          <p:nvPr/>
        </p:nvSpPr>
        <p:spPr>
          <a:xfrm>
            <a:off x="6555096" y="5939988"/>
            <a:ext cx="2455438" cy="369332"/>
          </a:xfrm>
          <a:prstGeom prst="rect">
            <a:avLst/>
          </a:prstGeom>
          <a:noFill/>
        </p:spPr>
        <p:txBody>
          <a:bodyPr wrap="square" rtlCol="0">
            <a:spAutoFit/>
          </a:bodyPr>
          <a:lstStyle/>
          <a:p>
            <a:pPr algn="ctr"/>
            <a:r>
              <a:rPr lang="nl-BE" dirty="0" smtClean="0"/>
              <a:t>Opnieuw proberen</a:t>
            </a:r>
            <a:endParaRPr lang="nl-BE" dirty="0"/>
          </a:p>
        </p:txBody>
      </p:sp>
      <p:pic>
        <p:nvPicPr>
          <p:cNvPr id="12" name="Afbeelding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77112" y="1760487"/>
            <a:ext cx="1781175" cy="2419350"/>
          </a:xfrm>
          <a:prstGeom prst="rect">
            <a:avLst/>
          </a:prstGeom>
        </p:spPr>
      </p:pic>
      <p:sp>
        <p:nvSpPr>
          <p:cNvPr id="15" name="Tekstvak 14">
            <a:hlinkClick r:id="rId8" action="ppaction://hlinksldjump"/>
          </p:cNvPr>
          <p:cNvSpPr txBox="1"/>
          <p:nvPr/>
        </p:nvSpPr>
        <p:spPr>
          <a:xfrm>
            <a:off x="6594165" y="6381328"/>
            <a:ext cx="2419708" cy="369332"/>
          </a:xfrm>
          <a:prstGeom prst="rect">
            <a:avLst/>
          </a:prstGeom>
          <a:noFill/>
        </p:spPr>
        <p:txBody>
          <a:bodyPr wrap="square" rtlCol="0">
            <a:spAutoFit/>
          </a:bodyPr>
          <a:lstStyle/>
          <a:p>
            <a:pPr algn="ctr"/>
            <a:r>
              <a:rPr lang="nl-BE" dirty="0" smtClean="0"/>
              <a:t>Volgende vraag</a:t>
            </a:r>
            <a:endParaRPr lang="nl-BE" dirty="0"/>
          </a:p>
        </p:txBody>
      </p:sp>
    </p:spTree>
    <p:extLst>
      <p:ext uri="{BB962C8B-B14F-4D97-AF65-F5344CB8AC3E}">
        <p14:creationId xmlns:p14="http://schemas.microsoft.com/office/powerpoint/2010/main" val="17628610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779912" y="3008383"/>
            <a:ext cx="609600" cy="609600"/>
          </a:xfrm>
          <a:prstGeom prst="rect">
            <a:avLst/>
          </a:prstGeom>
        </p:spPr>
      </p:pic>
      <p:sp>
        <p:nvSpPr>
          <p:cNvPr id="18" name="Afgeronde rechthoek 17"/>
          <p:cNvSpPr/>
          <p:nvPr/>
        </p:nvSpPr>
        <p:spPr>
          <a:xfrm>
            <a:off x="6606099"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2" name="Titel 1"/>
          <p:cNvSpPr>
            <a:spLocks noGrp="1"/>
          </p:cNvSpPr>
          <p:nvPr>
            <p:ph type="title"/>
          </p:nvPr>
        </p:nvSpPr>
        <p:spPr/>
        <p:txBody>
          <a:bodyPr/>
          <a:lstStyle/>
          <a:p>
            <a:r>
              <a:rPr lang="nl-BE" dirty="0" smtClean="0"/>
              <a:t>Goed zo!</a:t>
            </a:r>
            <a:endParaRPr lang="nl-BE" dirty="0"/>
          </a:p>
        </p:txBody>
      </p:sp>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6530" y="1628800"/>
            <a:ext cx="3600000" cy="2657143"/>
          </a:xfrm>
          <a:prstGeom prst="rect">
            <a:avLst/>
          </a:prstGeom>
        </p:spPr>
      </p:pic>
      <p:sp>
        <p:nvSpPr>
          <p:cNvPr id="16" name="Tekstvak 15">
            <a:hlinkClick r:id="rId6" action="ppaction://hlinksldjump"/>
          </p:cNvPr>
          <p:cNvSpPr txBox="1"/>
          <p:nvPr/>
        </p:nvSpPr>
        <p:spPr>
          <a:xfrm>
            <a:off x="6609922" y="6395023"/>
            <a:ext cx="2449705" cy="369332"/>
          </a:xfrm>
          <a:prstGeom prst="rect">
            <a:avLst/>
          </a:prstGeom>
          <a:noFill/>
        </p:spPr>
        <p:txBody>
          <a:bodyPr wrap="square" rtlCol="0">
            <a:spAutoFit/>
          </a:bodyPr>
          <a:lstStyle/>
          <a:p>
            <a:pPr algn="ctr"/>
            <a:r>
              <a:rPr lang="nl-BE" dirty="0" smtClean="0"/>
              <a:t>Volgende vraag</a:t>
            </a:r>
            <a:endParaRPr lang="nl-BE" dirty="0"/>
          </a:p>
        </p:txBody>
      </p:sp>
      <p:grpSp>
        <p:nvGrpSpPr>
          <p:cNvPr id="5" name="Groep 4"/>
          <p:cNvGrpSpPr/>
          <p:nvPr/>
        </p:nvGrpSpPr>
        <p:grpSpPr>
          <a:xfrm>
            <a:off x="107504" y="6370905"/>
            <a:ext cx="3456384" cy="369332"/>
            <a:chOff x="107504" y="6370905"/>
            <a:chExt cx="3456384" cy="369332"/>
          </a:xfrm>
        </p:grpSpPr>
        <p:sp>
          <p:nvSpPr>
            <p:cNvPr id="11" name="Afgeronde rechthoek 10"/>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9" name="Tekstvak 8">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2" name="Tekstvak 11"/>
          <p:cNvSpPr txBox="1"/>
          <p:nvPr/>
        </p:nvSpPr>
        <p:spPr>
          <a:xfrm>
            <a:off x="162034" y="4149080"/>
            <a:ext cx="8928992" cy="1200329"/>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juist.</a:t>
            </a:r>
          </a:p>
          <a:p>
            <a:pPr algn="ctr"/>
            <a:endParaRPr lang="nl-BE" b="1" dirty="0" smtClean="0">
              <a:effectLst>
                <a:outerShdw blurRad="38100" dist="38100" dir="2700000" algn="tl">
                  <a:srgbClr val="000000">
                    <a:alpha val="43137"/>
                  </a:srgbClr>
                </a:outerShdw>
              </a:effectLst>
            </a:endParaRPr>
          </a:p>
          <a:p>
            <a:pPr algn="ctr"/>
            <a:r>
              <a:rPr lang="nl-BE" dirty="0" smtClean="0"/>
              <a:t>Dit is inderdaad de knop om te plakken wat je hebt gekopieerd </a:t>
            </a:r>
          </a:p>
          <a:p>
            <a:pPr algn="ctr"/>
            <a:r>
              <a:rPr lang="nl-BE" dirty="0" smtClean="0"/>
              <a:t>(</a:t>
            </a:r>
            <a:r>
              <a:rPr lang="nl-BE" dirty="0" err="1" smtClean="0"/>
              <a:t>sneltoets</a:t>
            </a:r>
            <a:r>
              <a:rPr lang="nl-BE" dirty="0" smtClean="0"/>
              <a:t> is </a:t>
            </a:r>
            <a:r>
              <a:rPr lang="nl-BE" dirty="0" err="1" smtClean="0"/>
              <a:t>ctrl</a:t>
            </a:r>
            <a:r>
              <a:rPr lang="nl-BE" dirty="0" smtClean="0"/>
              <a:t> + v).</a:t>
            </a:r>
            <a:endParaRPr lang="nl-BE" dirty="0"/>
          </a:p>
        </p:txBody>
      </p:sp>
      <p:pic>
        <p:nvPicPr>
          <p:cNvPr id="4" name="Afbeelding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35696" y="4149080"/>
            <a:ext cx="468000" cy="504000"/>
          </a:xfrm>
          <a:prstGeom prst="rect">
            <a:avLst/>
          </a:prstGeom>
        </p:spPr>
      </p:pic>
    </p:spTree>
    <p:extLst>
      <p:ext uri="{BB962C8B-B14F-4D97-AF65-F5344CB8AC3E}">
        <p14:creationId xmlns:p14="http://schemas.microsoft.com/office/powerpoint/2010/main" val="34960541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004048" y="2381381"/>
            <a:ext cx="609600" cy="609600"/>
          </a:xfrm>
          <a:prstGeom prst="rect">
            <a:avLst/>
          </a:prstGeom>
        </p:spPr>
      </p:pic>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5"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sp>
        <p:nvSpPr>
          <p:cNvPr id="17" name="Tekstvak 16"/>
          <p:cNvSpPr txBox="1"/>
          <p:nvPr/>
        </p:nvSpPr>
        <p:spPr>
          <a:xfrm>
            <a:off x="103204" y="4281155"/>
            <a:ext cx="8928992" cy="2031325"/>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b="1" i="1" dirty="0" smtClean="0"/>
              <a:t>Opslaan </a:t>
            </a:r>
            <a:r>
              <a:rPr lang="nl-BE" dirty="0" smtClean="0"/>
              <a:t>kan je met de knop        , </a:t>
            </a:r>
          </a:p>
          <a:p>
            <a:pPr algn="ctr"/>
            <a:r>
              <a:rPr lang="nl-BE" dirty="0" smtClean="0"/>
              <a:t>of via de tab ‘Bestand’ en dan klikken op ‘Opslaan’</a:t>
            </a:r>
          </a:p>
          <a:p>
            <a:pPr algn="ctr"/>
            <a:r>
              <a:rPr lang="nl-BE" dirty="0" smtClean="0"/>
              <a:t>(</a:t>
            </a:r>
            <a:r>
              <a:rPr lang="nl-BE" dirty="0" err="1" smtClean="0"/>
              <a:t>sneltoets</a:t>
            </a:r>
            <a:r>
              <a:rPr lang="nl-BE" dirty="0" smtClean="0"/>
              <a:t> </a:t>
            </a:r>
            <a:r>
              <a:rPr lang="nl-BE" dirty="0" err="1" smtClean="0"/>
              <a:t>ctrl</a:t>
            </a:r>
            <a:r>
              <a:rPr lang="nl-BE" dirty="0" smtClean="0"/>
              <a:t> + s).</a:t>
            </a:r>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pic>
        <p:nvPicPr>
          <p:cNvPr id="5" name="Afbeelding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12160" y="4797152"/>
            <a:ext cx="266700" cy="292100"/>
          </a:xfrm>
          <a:prstGeom prst="rect">
            <a:avLst/>
          </a:prstGeom>
        </p:spPr>
      </p:pic>
    </p:spTree>
    <p:extLst>
      <p:ext uri="{BB962C8B-B14F-4D97-AF65-F5344CB8AC3E}">
        <p14:creationId xmlns:p14="http://schemas.microsoft.com/office/powerpoint/2010/main" val="9024779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Jammer!</a:t>
            </a:r>
            <a:endParaRPr lang="nl-BE" dirty="0"/>
          </a:p>
        </p:txBody>
      </p:sp>
      <p:sp>
        <p:nvSpPr>
          <p:cNvPr id="15" name="Afgeronde rechthoek 14"/>
          <p:cNvSpPr/>
          <p:nvPr/>
        </p:nvSpPr>
        <p:spPr>
          <a:xfrm>
            <a:off x="6588224" y="6381328"/>
            <a:ext cx="2449705"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6" name="Tekstvak 15">
            <a:hlinkClick r:id="rId4" action="ppaction://hlinksldjump"/>
          </p:cNvPr>
          <p:cNvSpPr txBox="1"/>
          <p:nvPr/>
        </p:nvSpPr>
        <p:spPr>
          <a:xfrm>
            <a:off x="6588224" y="6372036"/>
            <a:ext cx="2419708" cy="369332"/>
          </a:xfrm>
          <a:prstGeom prst="rect">
            <a:avLst/>
          </a:prstGeom>
          <a:noFill/>
        </p:spPr>
        <p:txBody>
          <a:bodyPr wrap="square" rtlCol="0">
            <a:spAutoFit/>
          </a:bodyPr>
          <a:lstStyle/>
          <a:p>
            <a:pPr algn="ctr"/>
            <a:r>
              <a:rPr lang="nl-BE" dirty="0" smtClean="0"/>
              <a:t>Opnieuw proberen</a:t>
            </a:r>
            <a:endParaRPr lang="nl-BE" dirty="0"/>
          </a:p>
        </p:txBody>
      </p:sp>
      <p:pic>
        <p:nvPicPr>
          <p:cNvPr id="18" name="MS90009748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33882" y="2310408"/>
            <a:ext cx="609600" cy="609600"/>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3436" y="1700808"/>
            <a:ext cx="3600000" cy="2580347"/>
          </a:xfrm>
          <a:prstGeom prst="rect">
            <a:avLst/>
          </a:prstGeom>
        </p:spPr>
      </p:pic>
      <p:grpSp>
        <p:nvGrpSpPr>
          <p:cNvPr id="9" name="Groep 8"/>
          <p:cNvGrpSpPr/>
          <p:nvPr/>
        </p:nvGrpSpPr>
        <p:grpSpPr>
          <a:xfrm>
            <a:off x="107504" y="6370905"/>
            <a:ext cx="3456384" cy="369332"/>
            <a:chOff x="107504" y="6370905"/>
            <a:chExt cx="3456384" cy="369332"/>
          </a:xfrm>
        </p:grpSpPr>
        <p:sp>
          <p:nvSpPr>
            <p:cNvPr id="10" name="Afgeronde rechthoek 9"/>
            <p:cNvSpPr/>
            <p:nvPr/>
          </p:nvSpPr>
          <p:spPr>
            <a:xfrm>
              <a:off x="107504" y="6375551"/>
              <a:ext cx="3456384"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nl-BE"/>
            </a:p>
          </p:txBody>
        </p:sp>
        <p:sp>
          <p:nvSpPr>
            <p:cNvPr id="11" name="Tekstvak 10">
              <a:hlinkClick r:id="rId7" action="ppaction://hlinksldjump"/>
            </p:cNvPr>
            <p:cNvSpPr txBox="1"/>
            <p:nvPr/>
          </p:nvSpPr>
          <p:spPr>
            <a:xfrm>
              <a:off x="215516" y="6370905"/>
              <a:ext cx="3240360" cy="369332"/>
            </a:xfrm>
            <a:prstGeom prst="rect">
              <a:avLst/>
            </a:prstGeom>
            <a:noFill/>
          </p:spPr>
          <p:txBody>
            <a:bodyPr wrap="square" rtlCol="0">
              <a:spAutoFit/>
            </a:bodyPr>
            <a:lstStyle/>
            <a:p>
              <a:pPr algn="ctr"/>
              <a:r>
                <a:rPr lang="nl-BE" dirty="0" smtClean="0"/>
                <a:t>Ander onderwerp/stoppen</a:t>
              </a:r>
              <a:endParaRPr lang="nl-BE" dirty="0"/>
            </a:p>
          </p:txBody>
        </p:sp>
      </p:grpSp>
      <p:sp>
        <p:nvSpPr>
          <p:cNvPr id="12" name="Tekstvak 11"/>
          <p:cNvSpPr txBox="1"/>
          <p:nvPr/>
        </p:nvSpPr>
        <p:spPr>
          <a:xfrm>
            <a:off x="103204" y="4281155"/>
            <a:ext cx="8928992" cy="1754326"/>
          </a:xfrm>
          <a:prstGeom prst="rect">
            <a:avLst/>
          </a:prstGeom>
          <a:noFill/>
        </p:spPr>
        <p:txBody>
          <a:bodyPr wrap="square" rtlCol="0">
            <a:spAutoFit/>
          </a:bodyPr>
          <a:lstStyle/>
          <a:p>
            <a:pPr algn="ctr"/>
            <a:r>
              <a:rPr lang="nl-BE" b="1" dirty="0" smtClean="0">
                <a:effectLst>
                  <a:outerShdw blurRad="38100" dist="38100" dir="2700000" algn="tl">
                    <a:srgbClr val="000000">
                      <a:alpha val="43137"/>
                    </a:srgbClr>
                  </a:outerShdw>
                </a:effectLst>
              </a:rPr>
              <a:t>Dat is niet correct.</a:t>
            </a:r>
          </a:p>
          <a:p>
            <a:pPr algn="ctr"/>
            <a:endParaRPr lang="nl-BE" b="1" dirty="0" smtClean="0">
              <a:effectLst>
                <a:outerShdw blurRad="38100" dist="38100" dir="2700000" algn="tl">
                  <a:srgbClr val="000000">
                    <a:alpha val="43137"/>
                  </a:srgbClr>
                </a:outerShdw>
              </a:effectLst>
            </a:endParaRPr>
          </a:p>
          <a:p>
            <a:pPr algn="ctr"/>
            <a:r>
              <a:rPr lang="nl-BE" dirty="0" smtClean="0"/>
              <a:t>Kopiëren doe je met de knop                                                  </a:t>
            </a:r>
          </a:p>
          <a:p>
            <a:pPr algn="ctr"/>
            <a:r>
              <a:rPr lang="nl-BE" dirty="0" smtClean="0"/>
              <a:t>(</a:t>
            </a:r>
            <a:r>
              <a:rPr lang="nl-BE" dirty="0" err="1" smtClean="0"/>
              <a:t>sneltoets</a:t>
            </a:r>
            <a:r>
              <a:rPr lang="nl-BE" dirty="0" smtClean="0"/>
              <a:t> is </a:t>
            </a:r>
            <a:r>
              <a:rPr lang="nl-BE" dirty="0" err="1" smtClean="0"/>
              <a:t>ctrl</a:t>
            </a:r>
            <a:r>
              <a:rPr lang="nl-BE" dirty="0" smtClean="0"/>
              <a:t> + c).</a:t>
            </a:r>
            <a:endParaRPr lang="nl-BE" dirty="0"/>
          </a:p>
          <a:p>
            <a:pPr algn="ctr"/>
            <a:endParaRPr lang="nl-BE" dirty="0"/>
          </a:p>
          <a:p>
            <a:pPr algn="ctr"/>
            <a:r>
              <a:rPr lang="nl-BE" dirty="0" smtClean="0"/>
              <a:t>Probeer </a:t>
            </a:r>
            <a:r>
              <a:rPr lang="nl-BE" dirty="0"/>
              <a:t>het nog een keer</a:t>
            </a:r>
            <a:r>
              <a:rPr lang="nl-BE" dirty="0" smtClean="0"/>
              <a:t>. </a:t>
            </a:r>
            <a:endParaRPr lang="nl-BE" dirty="0"/>
          </a:p>
        </p:txBody>
      </p:sp>
      <p:pic>
        <p:nvPicPr>
          <p:cNvPr id="4" name="Afbeelding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00192" y="4869284"/>
            <a:ext cx="876300" cy="215900"/>
          </a:xfrm>
          <a:prstGeom prst="rect">
            <a:avLst/>
          </a:prstGeom>
        </p:spPr>
      </p:pic>
    </p:spTree>
    <p:extLst>
      <p:ext uri="{BB962C8B-B14F-4D97-AF65-F5344CB8AC3E}">
        <p14:creationId xmlns:p14="http://schemas.microsoft.com/office/powerpoint/2010/main" val="17205122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073220" y="2952555"/>
            <a:ext cx="348746" cy="348746"/>
          </a:xfrm>
          <a:prstGeom prst="rect">
            <a:avLst/>
          </a:prstGeom>
        </p:spPr>
      </p:pic>
      <p:pic>
        <p:nvPicPr>
          <p:cNvPr id="16" name="hartslag.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942793" y="2828485"/>
            <a:ext cx="609600" cy="609600"/>
          </a:xfrm>
          <a:prstGeom prst="rect">
            <a:avLst/>
          </a:prstGeom>
        </p:spPr>
      </p:pic>
      <p:sp>
        <p:nvSpPr>
          <p:cNvPr id="2" name="Titel 1"/>
          <p:cNvSpPr>
            <a:spLocks noGrp="1"/>
          </p:cNvSpPr>
          <p:nvPr>
            <p:ph type="title"/>
          </p:nvPr>
        </p:nvSpPr>
        <p:spPr/>
        <p:txBody>
          <a:bodyPr>
            <a:normAutofit fontScale="90000"/>
          </a:bodyPr>
          <a:lstStyle/>
          <a:p>
            <a:r>
              <a:rPr lang="nl-BE" dirty="0" smtClean="0"/>
              <a:t>TEKSTVERWERKING: </a:t>
            </a:r>
            <a:br>
              <a:rPr lang="nl-BE" dirty="0" smtClean="0"/>
            </a:br>
            <a:r>
              <a:rPr lang="nl-BE" dirty="0" smtClean="0"/>
              <a:t>Vraag 10</a:t>
            </a:r>
            <a:endParaRPr lang="nl-BE" dirty="0"/>
          </a:p>
        </p:txBody>
      </p:sp>
      <p:sp>
        <p:nvSpPr>
          <p:cNvPr id="4" name="Tekstvak 3"/>
          <p:cNvSpPr txBox="1"/>
          <p:nvPr/>
        </p:nvSpPr>
        <p:spPr>
          <a:xfrm>
            <a:off x="251520" y="1763524"/>
            <a:ext cx="8640960" cy="369332"/>
          </a:xfrm>
          <a:prstGeom prst="rect">
            <a:avLst/>
          </a:prstGeom>
          <a:noFill/>
        </p:spPr>
        <p:txBody>
          <a:bodyPr wrap="square" rtlCol="0">
            <a:spAutoFit/>
          </a:bodyPr>
          <a:lstStyle/>
          <a:p>
            <a:pPr algn="just"/>
            <a:r>
              <a:rPr lang="nl-BE" dirty="0" smtClean="0"/>
              <a:t>Met welke knop kan je </a:t>
            </a:r>
            <a:r>
              <a:rPr lang="nl-BE" b="1" i="1" dirty="0" smtClean="0"/>
              <a:t>volledig uitvullen</a:t>
            </a:r>
            <a:r>
              <a:rPr lang="nl-BE" dirty="0" smtClean="0"/>
              <a:t>?</a:t>
            </a:r>
            <a:endParaRPr lang="nl-BE" i="1" dirty="0"/>
          </a:p>
        </p:txBody>
      </p:sp>
      <p:grpSp>
        <p:nvGrpSpPr>
          <p:cNvPr id="11" name="Groep 10"/>
          <p:cNvGrpSpPr/>
          <p:nvPr/>
        </p:nvGrpSpPr>
        <p:grpSpPr>
          <a:xfrm>
            <a:off x="2895217" y="2657291"/>
            <a:ext cx="3332967" cy="864096"/>
            <a:chOff x="2895217" y="2657291"/>
            <a:chExt cx="3332967" cy="864096"/>
          </a:xfrm>
        </p:grpSpPr>
        <p:sp>
          <p:nvSpPr>
            <p:cNvPr id="5" name="Afgeronde rechthoek 4">
              <a:hlinkClick r:id="rId6" action="ppaction://hlinksldjump"/>
            </p:cNvPr>
            <p:cNvSpPr/>
            <p:nvPr/>
          </p:nvSpPr>
          <p:spPr>
            <a:xfrm>
              <a:off x="2915816" y="2657291"/>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8" name="Tekstvak 7">
              <a:hlinkClick r:id="rId7" action="ppaction://hlinksldjump"/>
            </p:cNvPr>
            <p:cNvSpPr txBox="1"/>
            <p:nvPr/>
          </p:nvSpPr>
          <p:spPr>
            <a:xfrm>
              <a:off x="2895217" y="2858505"/>
              <a:ext cx="1676784" cy="461665"/>
            </a:xfrm>
            <a:prstGeom prst="rect">
              <a:avLst/>
            </a:prstGeom>
            <a:noFill/>
          </p:spPr>
          <p:txBody>
            <a:bodyPr wrap="square" rtlCol="0">
              <a:spAutoFit/>
            </a:bodyPr>
            <a:lstStyle/>
            <a:p>
              <a:pPr algn="ctr"/>
              <a:r>
                <a:rPr lang="nl-BE" sz="2400" b="1" dirty="0" smtClean="0">
                  <a:solidFill>
                    <a:schemeClr val="bg1"/>
                  </a:solidFill>
                </a:rPr>
                <a:t>A. </a:t>
              </a:r>
              <a:endParaRPr lang="nl-BE" sz="2400" b="1" dirty="0">
                <a:solidFill>
                  <a:schemeClr val="bg1"/>
                </a:solidFill>
              </a:endParaRPr>
            </a:p>
          </p:txBody>
        </p:sp>
      </p:grpSp>
      <p:grpSp>
        <p:nvGrpSpPr>
          <p:cNvPr id="12" name="Groep 11"/>
          <p:cNvGrpSpPr/>
          <p:nvPr/>
        </p:nvGrpSpPr>
        <p:grpSpPr>
          <a:xfrm>
            <a:off x="2891098" y="3861048"/>
            <a:ext cx="3337086" cy="864096"/>
            <a:chOff x="2891098" y="3861048"/>
            <a:chExt cx="3337086" cy="864096"/>
          </a:xfrm>
        </p:grpSpPr>
        <p:sp>
          <p:nvSpPr>
            <p:cNvPr id="6" name="Afgeronde rechthoek 5">
              <a:hlinkClick r:id="rId8" action="ppaction://hlinksldjump"/>
            </p:cNvPr>
            <p:cNvSpPr/>
            <p:nvPr/>
          </p:nvSpPr>
          <p:spPr>
            <a:xfrm>
              <a:off x="2915816" y="3861048"/>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9" name="Tekstvak 8">
              <a:hlinkClick r:id="rId9" action="ppaction://hlinksldjump"/>
            </p:cNvPr>
            <p:cNvSpPr txBox="1"/>
            <p:nvPr/>
          </p:nvSpPr>
          <p:spPr>
            <a:xfrm>
              <a:off x="2891098" y="4062263"/>
              <a:ext cx="1680903" cy="461665"/>
            </a:xfrm>
            <a:prstGeom prst="rect">
              <a:avLst/>
            </a:prstGeom>
            <a:noFill/>
          </p:spPr>
          <p:txBody>
            <a:bodyPr wrap="square" rtlCol="0">
              <a:spAutoFit/>
            </a:bodyPr>
            <a:lstStyle/>
            <a:p>
              <a:pPr algn="ctr"/>
              <a:r>
                <a:rPr lang="nl-BE" sz="2400" b="1" dirty="0" smtClean="0">
                  <a:solidFill>
                    <a:schemeClr val="bg1"/>
                  </a:solidFill>
                </a:rPr>
                <a:t>B. </a:t>
              </a:r>
              <a:endParaRPr lang="nl-BE" sz="2400" b="1" dirty="0">
                <a:solidFill>
                  <a:schemeClr val="bg1"/>
                </a:solidFill>
              </a:endParaRPr>
            </a:p>
          </p:txBody>
        </p:sp>
      </p:grpSp>
      <p:grpSp>
        <p:nvGrpSpPr>
          <p:cNvPr id="13" name="Groep 12"/>
          <p:cNvGrpSpPr/>
          <p:nvPr/>
        </p:nvGrpSpPr>
        <p:grpSpPr>
          <a:xfrm>
            <a:off x="2882860" y="5157192"/>
            <a:ext cx="3328846" cy="864096"/>
            <a:chOff x="2882860" y="5157192"/>
            <a:chExt cx="3328846" cy="864096"/>
          </a:xfrm>
        </p:grpSpPr>
        <p:sp>
          <p:nvSpPr>
            <p:cNvPr id="7" name="Afgeronde rechthoek 6">
              <a:hlinkClick r:id="rId10" action="ppaction://hlinksldjump"/>
            </p:cNvPr>
            <p:cNvSpPr/>
            <p:nvPr/>
          </p:nvSpPr>
          <p:spPr>
            <a:xfrm>
              <a:off x="2899338" y="5157192"/>
              <a:ext cx="3312368" cy="86409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nl-BE"/>
            </a:p>
          </p:txBody>
        </p:sp>
        <p:sp>
          <p:nvSpPr>
            <p:cNvPr id="10" name="Tekstvak 9">
              <a:hlinkClick r:id="rId11" action="ppaction://hlinksldjump"/>
            </p:cNvPr>
            <p:cNvSpPr txBox="1"/>
            <p:nvPr/>
          </p:nvSpPr>
          <p:spPr>
            <a:xfrm>
              <a:off x="2882860" y="5358407"/>
              <a:ext cx="1689141" cy="461665"/>
            </a:xfrm>
            <a:prstGeom prst="rect">
              <a:avLst/>
            </a:prstGeom>
            <a:noFill/>
          </p:spPr>
          <p:txBody>
            <a:bodyPr wrap="square" rtlCol="0">
              <a:spAutoFit/>
            </a:bodyPr>
            <a:lstStyle/>
            <a:p>
              <a:pPr algn="ctr"/>
              <a:r>
                <a:rPr lang="nl-BE" sz="2400" b="1" dirty="0" smtClean="0">
                  <a:solidFill>
                    <a:schemeClr val="bg1"/>
                  </a:solidFill>
                </a:rPr>
                <a:t>C. </a:t>
              </a:r>
              <a:endParaRPr lang="nl-BE" sz="2400" b="1" dirty="0">
                <a:solidFill>
                  <a:schemeClr val="bg1"/>
                </a:solidFill>
              </a:endParaRPr>
            </a:p>
          </p:txBody>
        </p:sp>
      </p:grpSp>
      <p:pic>
        <p:nvPicPr>
          <p:cNvPr id="18" name="Afbeelding 17">
            <a:hlinkClick r:id="rId6" action="ppaction://hlinksldjump"/>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337052" y="2797301"/>
            <a:ext cx="512571" cy="468000"/>
          </a:xfrm>
          <a:prstGeom prst="rect">
            <a:avLst/>
          </a:prstGeom>
        </p:spPr>
      </p:pic>
      <p:pic>
        <p:nvPicPr>
          <p:cNvPr id="19" name="Afbeelding 18">
            <a:hlinkClick r:id="rId8" action="ppaction://hlinksldjump"/>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319199" y="4042278"/>
            <a:ext cx="468000" cy="468000"/>
          </a:xfrm>
          <a:prstGeom prst="rect">
            <a:avLst/>
          </a:prstGeom>
        </p:spPr>
      </p:pic>
      <p:pic>
        <p:nvPicPr>
          <p:cNvPr id="20" name="Afbeelding 19">
            <a:hlinkClick r:id="rId10" action="ppaction://hlinksldjump"/>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319199" y="5324772"/>
            <a:ext cx="572000" cy="468000"/>
          </a:xfrm>
          <a:prstGeom prst="rect">
            <a:avLst/>
          </a:prstGeom>
        </p:spPr>
      </p:pic>
    </p:spTree>
    <p:extLst>
      <p:ext uri="{BB962C8B-B14F-4D97-AF65-F5344CB8AC3E}">
        <p14:creationId xmlns:p14="http://schemas.microsoft.com/office/powerpoint/2010/main" val="448451912"/>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9938"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16"/>
                </p:tgtEl>
              </p:cMediaNode>
            </p:audio>
            <p:audio>
              <p:cMediaNode>
                <p:cTn id="8" fill="hold" display="0">
                  <p:stCondLst>
                    <p:cond delay="indefinite"/>
                  </p:stCondLst>
                  <p:endCondLst>
                    <p:cond evt="onStopAudio" delay="0">
                      <p:tgtEl>
                        <p:sldTgt/>
                      </p:tgtEl>
                    </p:cond>
                  </p:endCondLst>
                </p:cTn>
                <p:tgtEl>
                  <p:spTgt spid="17"/>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ker">
  <a:themeElements>
    <a:clrScheme name="Apotheker">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ker">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ker">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1604</TotalTime>
  <Words>5692</Words>
  <Application>Microsoft Office PowerPoint</Application>
  <PresentationFormat>Diavoorstelling (4:3)</PresentationFormat>
  <Paragraphs>1243</Paragraphs>
  <Slides>177</Slides>
  <Notes>1</Notes>
  <HiddenSlides>0</HiddenSlides>
  <MMClips>207</MMClips>
  <ScaleCrop>false</ScaleCrop>
  <HeadingPairs>
    <vt:vector size="4" baseType="variant">
      <vt:variant>
        <vt:lpstr>Thema</vt:lpstr>
      </vt:variant>
      <vt:variant>
        <vt:i4>1</vt:i4>
      </vt:variant>
      <vt:variant>
        <vt:lpstr>Diatitels</vt:lpstr>
      </vt:variant>
      <vt:variant>
        <vt:i4>177</vt:i4>
      </vt:variant>
    </vt:vector>
  </HeadingPairs>
  <TitlesOfParts>
    <vt:vector size="178" baseType="lpstr">
      <vt:lpstr>Apotheker</vt:lpstr>
      <vt:lpstr>Quiz</vt:lpstr>
      <vt:lpstr>spelregels</vt:lpstr>
      <vt:lpstr>Hoofdmenu: Kies een onderwerp</vt:lpstr>
      <vt:lpstr>COMPUTERS EN NETWERKEN:  Vraag 1</vt:lpstr>
      <vt:lpstr>Time’s up!</vt:lpstr>
      <vt:lpstr>Goed zo!</vt:lpstr>
      <vt:lpstr>Jammer!</vt:lpstr>
      <vt:lpstr>Jammer!</vt:lpstr>
      <vt:lpstr>COMPUTERS EN NETWERKEN:  Vraag 2</vt:lpstr>
      <vt:lpstr>Time’s up!</vt:lpstr>
      <vt:lpstr>Goed zo!</vt:lpstr>
      <vt:lpstr>Jammer!</vt:lpstr>
      <vt:lpstr>Jammer!</vt:lpstr>
      <vt:lpstr>COMPUTERS EN NETWERKEN:  Vraag 3</vt:lpstr>
      <vt:lpstr>Time’s up!</vt:lpstr>
      <vt:lpstr>Goed zo!</vt:lpstr>
      <vt:lpstr>Jammer!</vt:lpstr>
      <vt:lpstr>Jammer!</vt:lpstr>
      <vt:lpstr>COMPUTERS EN NETWERKEN:  Vraag 4</vt:lpstr>
      <vt:lpstr>Time’s up!</vt:lpstr>
      <vt:lpstr>Goed zo!</vt:lpstr>
      <vt:lpstr>Jammer!</vt:lpstr>
      <vt:lpstr>Jammer!</vt:lpstr>
      <vt:lpstr>COMPUTERS EN NETWERKEN:  Vraag 5</vt:lpstr>
      <vt:lpstr>Time’s up!</vt:lpstr>
      <vt:lpstr>Goed zo!</vt:lpstr>
      <vt:lpstr>Jammer!</vt:lpstr>
      <vt:lpstr>Jammer!</vt:lpstr>
      <vt:lpstr>COMPUTERS EN NETWERKEN:  Vraag 6</vt:lpstr>
      <vt:lpstr>Time’s up!</vt:lpstr>
      <vt:lpstr>Goed zo!</vt:lpstr>
      <vt:lpstr>Jammer!</vt:lpstr>
      <vt:lpstr>Jammer!</vt:lpstr>
      <vt:lpstr>COMPUTERS EN NETWERKEN:  Vraag 7</vt:lpstr>
      <vt:lpstr>Time’s up!</vt:lpstr>
      <vt:lpstr>Goed zo!</vt:lpstr>
      <vt:lpstr>Jammer!</vt:lpstr>
      <vt:lpstr>Jammer!</vt:lpstr>
      <vt:lpstr>COMPUTERS EN NETWERKEN:  Vraag 8</vt:lpstr>
      <vt:lpstr>Time’s up!</vt:lpstr>
      <vt:lpstr>Goed zo!</vt:lpstr>
      <vt:lpstr>Jammer!</vt:lpstr>
      <vt:lpstr>Jammer!</vt:lpstr>
      <vt:lpstr>COMPUTERS EN NETWERKEN:  Vraag 9</vt:lpstr>
      <vt:lpstr>Time’s up!</vt:lpstr>
      <vt:lpstr>Goed zo!</vt:lpstr>
      <vt:lpstr>Jammer!</vt:lpstr>
      <vt:lpstr>Jammer!</vt:lpstr>
      <vt:lpstr>COMPUTERS EN NETWERKEN:  Vraag 10</vt:lpstr>
      <vt:lpstr>Time’s up!</vt:lpstr>
      <vt:lpstr>Goed zo!</vt:lpstr>
      <vt:lpstr>Jammer!</vt:lpstr>
      <vt:lpstr>Jammer!</vt:lpstr>
      <vt:lpstr>TEKSTVERWERKING:  Vraag 1</vt:lpstr>
      <vt:lpstr>Time’s up!</vt:lpstr>
      <vt:lpstr>Goed zo!</vt:lpstr>
      <vt:lpstr>Jammer!</vt:lpstr>
      <vt:lpstr>Jammer!</vt:lpstr>
      <vt:lpstr>TEKSTVERWERKING:  Vraag 2</vt:lpstr>
      <vt:lpstr>Time’s up!</vt:lpstr>
      <vt:lpstr>Goed zo!</vt:lpstr>
      <vt:lpstr>Jammer!</vt:lpstr>
      <vt:lpstr>Jammer!</vt:lpstr>
      <vt:lpstr>TEKSTVERWERKING:  Vraag 3</vt:lpstr>
      <vt:lpstr>Time’s up!</vt:lpstr>
      <vt:lpstr>Goed zo!</vt:lpstr>
      <vt:lpstr>Jammer!</vt:lpstr>
      <vt:lpstr>Jammer!</vt:lpstr>
      <vt:lpstr>TEKSTVERWERKING:  Vraag 4</vt:lpstr>
      <vt:lpstr>Time’s up!</vt:lpstr>
      <vt:lpstr>Goed zo!</vt:lpstr>
      <vt:lpstr>Jammer!</vt:lpstr>
      <vt:lpstr>Jammer!</vt:lpstr>
      <vt:lpstr>TEKSTVERWERKING:  Vraag 5</vt:lpstr>
      <vt:lpstr>Time’s up!</vt:lpstr>
      <vt:lpstr>Goed zo!</vt:lpstr>
      <vt:lpstr>Jammer!</vt:lpstr>
      <vt:lpstr>Jammer!</vt:lpstr>
      <vt:lpstr>TEKSTVERWERKING:  Vraag 6</vt:lpstr>
      <vt:lpstr>Time’s up!</vt:lpstr>
      <vt:lpstr>Goed zo!</vt:lpstr>
      <vt:lpstr>Jammer!</vt:lpstr>
      <vt:lpstr>Jammer!</vt:lpstr>
      <vt:lpstr>TEKSTVERWERKING:  Vraag 7</vt:lpstr>
      <vt:lpstr>Time’s up!</vt:lpstr>
      <vt:lpstr>Goed zo!</vt:lpstr>
      <vt:lpstr>Jammer!</vt:lpstr>
      <vt:lpstr>Jammer!</vt:lpstr>
      <vt:lpstr>TEKSTVERWERKING:  Vraag 8</vt:lpstr>
      <vt:lpstr>Time’s up!</vt:lpstr>
      <vt:lpstr>Goed zo!</vt:lpstr>
      <vt:lpstr>Jammer!</vt:lpstr>
      <vt:lpstr>Jammer!</vt:lpstr>
      <vt:lpstr>TEKSTVERWERKING:  Vraag 9</vt:lpstr>
      <vt:lpstr>Time’s up!</vt:lpstr>
      <vt:lpstr>Goed zo!</vt:lpstr>
      <vt:lpstr>Jammer!</vt:lpstr>
      <vt:lpstr>Jammer!</vt:lpstr>
      <vt:lpstr>TEKSTVERWERKING:  Vraag 10</vt:lpstr>
      <vt:lpstr>Time’s up!</vt:lpstr>
      <vt:lpstr>Goed zo!</vt:lpstr>
      <vt:lpstr>Jammer!</vt:lpstr>
      <vt:lpstr>Jammer!</vt:lpstr>
      <vt:lpstr>REKENBLAD:  Vraag 1</vt:lpstr>
      <vt:lpstr>Time’s up!</vt:lpstr>
      <vt:lpstr>Goed zo!</vt:lpstr>
      <vt:lpstr>Jammer!</vt:lpstr>
      <vt:lpstr>Jammer!</vt:lpstr>
      <vt:lpstr>REKENBLAD:  Vraag 2</vt:lpstr>
      <vt:lpstr>Time’s up!</vt:lpstr>
      <vt:lpstr>Goed zo!</vt:lpstr>
      <vt:lpstr>Jammer!</vt:lpstr>
      <vt:lpstr>Jammer!</vt:lpstr>
      <vt:lpstr>REKENBLAD:  Vraag 3</vt:lpstr>
      <vt:lpstr>Time’s up!</vt:lpstr>
      <vt:lpstr>Goed zo!</vt:lpstr>
      <vt:lpstr>Jammer!</vt:lpstr>
      <vt:lpstr>Jammer!</vt:lpstr>
      <vt:lpstr>REKENBLAD:  Vraag 4</vt:lpstr>
      <vt:lpstr>Time’s up!</vt:lpstr>
      <vt:lpstr>Goed zo!</vt:lpstr>
      <vt:lpstr>Jammer!</vt:lpstr>
      <vt:lpstr>Jammer!</vt:lpstr>
      <vt:lpstr>REKENBLAD:  Vraag 5</vt:lpstr>
      <vt:lpstr>Time’s up!</vt:lpstr>
      <vt:lpstr>Goed zo!</vt:lpstr>
      <vt:lpstr>Jammer!</vt:lpstr>
      <vt:lpstr>Jammer!</vt:lpstr>
      <vt:lpstr>REKENBLAD:  Vraag 6</vt:lpstr>
      <vt:lpstr>Time’s up!</vt:lpstr>
      <vt:lpstr>Goed zo!</vt:lpstr>
      <vt:lpstr>Jammer!</vt:lpstr>
      <vt:lpstr>Jammer!</vt:lpstr>
      <vt:lpstr>REKENBLAD:  Vraag 7</vt:lpstr>
      <vt:lpstr>Time’s up!</vt:lpstr>
      <vt:lpstr>Goed zo!</vt:lpstr>
      <vt:lpstr>Jammer!</vt:lpstr>
      <vt:lpstr>Jammer!</vt:lpstr>
      <vt:lpstr>REKENBLAD:  Vraag 8</vt:lpstr>
      <vt:lpstr>Time’s up!</vt:lpstr>
      <vt:lpstr>Goed zo!</vt:lpstr>
      <vt:lpstr>Jammer!</vt:lpstr>
      <vt:lpstr>Jammer!</vt:lpstr>
      <vt:lpstr>REKENBLAD:  Vraag 9</vt:lpstr>
      <vt:lpstr>Time’s up!</vt:lpstr>
      <vt:lpstr>Goed zo!</vt:lpstr>
      <vt:lpstr>Jammer!</vt:lpstr>
      <vt:lpstr>Jammer!</vt:lpstr>
      <vt:lpstr>REKENBLAD:  Vraag 10</vt:lpstr>
      <vt:lpstr>Time’s up!</vt:lpstr>
      <vt:lpstr>Goed zo!</vt:lpstr>
      <vt:lpstr>Jammer!</vt:lpstr>
      <vt:lpstr>Jammer!</vt:lpstr>
      <vt:lpstr>ALGORITMEN:  Vraag 1</vt:lpstr>
      <vt:lpstr>Time’s up!</vt:lpstr>
      <vt:lpstr>Goed zo!</vt:lpstr>
      <vt:lpstr>Jammer!</vt:lpstr>
      <vt:lpstr>Jammer!</vt:lpstr>
      <vt:lpstr>ALGORITMEN:  Vraag 2</vt:lpstr>
      <vt:lpstr>Time’s up!</vt:lpstr>
      <vt:lpstr>Goed zo!</vt:lpstr>
      <vt:lpstr>Jammer!</vt:lpstr>
      <vt:lpstr>Jammer!</vt:lpstr>
      <vt:lpstr>ALGORITMEN:  Vraag 3</vt:lpstr>
      <vt:lpstr>Time’s up!</vt:lpstr>
      <vt:lpstr>Goed zo!</vt:lpstr>
      <vt:lpstr>Jammer!</vt:lpstr>
      <vt:lpstr>Jammer!</vt:lpstr>
      <vt:lpstr>ALGORITMEN:  Vraag 4</vt:lpstr>
      <vt:lpstr>Time’s up!</vt:lpstr>
      <vt:lpstr>Goed zo!</vt:lpstr>
      <vt:lpstr>Jammer!</vt:lpstr>
      <vt:lpstr>Jammer!</vt:lpstr>
      <vt:lpstr>ALGORITMEN:  Vraag 5</vt:lpstr>
      <vt:lpstr>Goed zo!</vt:lpstr>
      <vt:lpstr>Jammer!</vt:lpstr>
      <vt:lpstr>Jammer!</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Quiz</dc:title>
  <dc:creator>Saskia Michiels</dc:creator>
  <cp:lastModifiedBy>Saskia Michiels</cp:lastModifiedBy>
  <cp:revision>164</cp:revision>
  <dcterms:created xsi:type="dcterms:W3CDTF">2011-10-01T18:07:41Z</dcterms:created>
  <dcterms:modified xsi:type="dcterms:W3CDTF">2011-10-15T18:52:44Z</dcterms:modified>
</cp:coreProperties>
</file>